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77"/>
  </p:notesMasterIdLst>
  <p:sldIdLst>
    <p:sldId id="256" r:id="rId2"/>
    <p:sldId id="258" r:id="rId3"/>
    <p:sldId id="259" r:id="rId4"/>
    <p:sldId id="321" r:id="rId5"/>
    <p:sldId id="322"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916" r:id="rId37"/>
    <p:sldId id="915" r:id="rId38"/>
    <p:sldId id="891" r:id="rId39"/>
    <p:sldId id="292" r:id="rId40"/>
    <p:sldId id="293" r:id="rId41"/>
    <p:sldId id="294" r:id="rId42"/>
    <p:sldId id="295" r:id="rId43"/>
    <p:sldId id="296" r:id="rId44"/>
    <p:sldId id="924" r:id="rId45"/>
    <p:sldId id="889" r:id="rId46"/>
    <p:sldId id="298" r:id="rId47"/>
    <p:sldId id="299" r:id="rId48"/>
    <p:sldId id="300" r:id="rId49"/>
    <p:sldId id="301" r:id="rId50"/>
    <p:sldId id="302" r:id="rId51"/>
    <p:sldId id="303" r:id="rId52"/>
    <p:sldId id="304" r:id="rId53"/>
    <p:sldId id="928" r:id="rId54"/>
    <p:sldId id="929" r:id="rId55"/>
    <p:sldId id="930" r:id="rId56"/>
    <p:sldId id="931" r:id="rId57"/>
    <p:sldId id="956" r:id="rId58"/>
    <p:sldId id="305" r:id="rId59"/>
    <p:sldId id="957" r:id="rId60"/>
    <p:sldId id="959" r:id="rId61"/>
    <p:sldId id="306" r:id="rId62"/>
    <p:sldId id="307" r:id="rId63"/>
    <p:sldId id="308" r:id="rId64"/>
    <p:sldId id="309" r:id="rId65"/>
    <p:sldId id="310" r:id="rId66"/>
    <p:sldId id="311" r:id="rId67"/>
    <p:sldId id="312" r:id="rId68"/>
    <p:sldId id="313" r:id="rId69"/>
    <p:sldId id="925" r:id="rId70"/>
    <p:sldId id="315" r:id="rId71"/>
    <p:sldId id="316" r:id="rId72"/>
    <p:sldId id="317" r:id="rId73"/>
    <p:sldId id="926" r:id="rId74"/>
    <p:sldId id="319" r:id="rId75"/>
    <p:sldId id="927" r:id="rId76"/>
  </p:sldIdLst>
  <p:sldSz cx="9144000" cy="5143500" type="screen16x9"/>
  <p:notesSz cx="6858000" cy="9144000"/>
  <p:embeddedFontLst>
    <p:embeddedFont>
      <p:font typeface="Consolas" panose="020B0609020204030204" pitchFamily="49" charset="0"/>
      <p:regular r:id="rId78"/>
      <p:bold r:id="rId79"/>
      <p:italic r:id="rId80"/>
      <p:boldItalic r:id="rId81"/>
    </p:embeddedFont>
    <p:embeddedFont>
      <p:font typeface="Gill Sans" panose="020B0502020104020203" pitchFamily="34" charset="-79"/>
      <p:regular r:id="rId82"/>
      <p:bold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4" roundtripDataSignature="AMtx7mi0cndeivK8RmUuWmxk0/YlGvEXf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49"/>
    <p:restoredTop sz="94640"/>
  </p:normalViewPr>
  <p:slideViewPr>
    <p:cSldViewPr snapToGrid="0">
      <p:cViewPr varScale="1">
        <p:scale>
          <a:sx n="272" d="100"/>
          <a:sy n="272" d="100"/>
        </p:scale>
        <p:origin x="216" y="3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customschemas.google.com/relationships/presentationmetadata" Target="meta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2.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3.fntdata"/><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6.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8" Type="http://schemas.openxmlformats.org/officeDocument/2006/relationships/hyperlink" Target="https://en.wikipedia.org/wiki/Focal_character" TargetMode="External"/><Relationship Id="rId3" Type="http://schemas.openxmlformats.org/officeDocument/2006/relationships/hyperlink" Target="https://en.wikipedia.org/wiki/First-person_narrative#cite_note-Ohio-2" TargetMode="External"/><Relationship Id="rId7" Type="http://schemas.openxmlformats.org/officeDocument/2006/relationships/hyperlink" Target="https://en.wikipedia.org/wiki/Story_within_a_story" TargetMode="External"/><Relationship Id="rId2" Type="http://schemas.openxmlformats.org/officeDocument/2006/relationships/slide" Target="../slides/slide55.xml"/><Relationship Id="rId1" Type="http://schemas.openxmlformats.org/officeDocument/2006/relationships/notesMaster" Target="../notesMasters/notesMaster1.xml"/><Relationship Id="rId6" Type="http://schemas.openxmlformats.org/officeDocument/2006/relationships/hyperlink" Target="https://en.wikipedia.org/wiki/Free_indirect_speech" TargetMode="External"/><Relationship Id="rId5" Type="http://schemas.openxmlformats.org/officeDocument/2006/relationships/hyperlink" Target="https://en.wikipedia.org/wiki/Protagonist" TargetMode="External"/><Relationship Id="rId4" Type="http://schemas.openxmlformats.org/officeDocument/2006/relationships/hyperlink" Target="https://en.wikipedia.org/wiki/Narration#cite_note-12" TargetMode="Externa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en.wikipedia.org/wiki/Narration#cite_note-12" TargetMode="External"/><Relationship Id="rId7" Type="http://schemas.openxmlformats.org/officeDocument/2006/relationships/hyperlink" Target="https://en.wikipedia.org/wiki/Focal_character" TargetMode="External"/><Relationship Id="rId2" Type="http://schemas.openxmlformats.org/officeDocument/2006/relationships/slide" Target="../slides/slide56.xml"/><Relationship Id="rId1" Type="http://schemas.openxmlformats.org/officeDocument/2006/relationships/notesMaster" Target="../notesMasters/notesMaster1.xml"/><Relationship Id="rId6" Type="http://schemas.openxmlformats.org/officeDocument/2006/relationships/hyperlink" Target="https://en.wikipedia.org/wiki/Story_within_a_story" TargetMode="External"/><Relationship Id="rId5" Type="http://schemas.openxmlformats.org/officeDocument/2006/relationships/hyperlink" Target="https://en.wikipedia.org/wiki/Free_indirect_speech" TargetMode="External"/><Relationship Id="rId4" Type="http://schemas.openxmlformats.org/officeDocument/2006/relationships/hyperlink" Target="https://en.wikipedia.org/wiki/Protagonist" TargetMode="External"/></Relationships>
</file>

<file path=ppt/notesSlides/_rels/notesSlide54.xml.rels><?xml version="1.0" encoding="UTF-8" standalone="yes"?>
<Relationships xmlns="http://schemas.openxmlformats.org/package/2006/relationships"><Relationship Id="rId8" Type="http://schemas.openxmlformats.org/officeDocument/2006/relationships/hyperlink" Target="https://en.wikipedia.org/wiki/Focal_character" TargetMode="External"/><Relationship Id="rId3" Type="http://schemas.openxmlformats.org/officeDocument/2006/relationships/hyperlink" Target="https://en.wikipedia.org/wiki/First-person_narrative#cite_note-Ohio-2" TargetMode="External"/><Relationship Id="rId7" Type="http://schemas.openxmlformats.org/officeDocument/2006/relationships/hyperlink" Target="https://en.wikipedia.org/wiki/Story_within_a_story" TargetMode="External"/><Relationship Id="rId2" Type="http://schemas.openxmlformats.org/officeDocument/2006/relationships/slide" Target="../slides/slide57.xml"/><Relationship Id="rId1" Type="http://schemas.openxmlformats.org/officeDocument/2006/relationships/notesMaster" Target="../notesMasters/notesMaster1.xml"/><Relationship Id="rId6" Type="http://schemas.openxmlformats.org/officeDocument/2006/relationships/hyperlink" Target="https://en.wikipedia.org/wiki/Free_indirect_speech" TargetMode="External"/><Relationship Id="rId5" Type="http://schemas.openxmlformats.org/officeDocument/2006/relationships/hyperlink" Target="https://en.wikipedia.org/wiki/Protagonist" TargetMode="External"/><Relationship Id="rId4" Type="http://schemas.openxmlformats.org/officeDocument/2006/relationships/hyperlink" Target="https://en.wikipedia.org/wiki/Narration#cite_note-12" TargetMode="Externa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 name="Google Shape;6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14300" lvl="0" indent="0" algn="l" rtl="0">
              <a:lnSpc>
                <a:spcPct val="100000"/>
              </a:lnSpc>
              <a:spcBef>
                <a:spcPts val="0"/>
              </a:spcBef>
              <a:spcAft>
                <a:spcPts val="0"/>
              </a:spcAft>
              <a:buSzPts val="1100"/>
              <a:buNone/>
            </a:pPr>
            <a:r>
              <a:rPr lang="en-US"/>
              <a:t>Dice are rolled to help determine the outcome of combat and other encounters. Over the course of many adventures, the members of a party advance in level and become more powerful-and the dungeon master devises new challenges for them.</a:t>
            </a:r>
            <a:endParaRPr/>
          </a:p>
          <a:p>
            <a:pPr marL="114300" lvl="0" indent="0" algn="l" rtl="0">
              <a:lnSpc>
                <a:spcPct val="100000"/>
              </a:lnSpc>
              <a:spcBef>
                <a:spcPts val="0"/>
              </a:spcBef>
              <a:spcAft>
                <a:spcPts val="0"/>
              </a:spcAft>
              <a:buSzPts val="1100"/>
              <a:buNone/>
            </a:pPr>
            <a:endParaRPr/>
          </a:p>
          <a:p>
            <a:pPr marL="11430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Dice, are frequently used in a typical game. The twenty-sided die and other dice of unusual shape have become iconic. Dice are used to introduce unpredictability; based on the roll of a die, events may transpire that were not anticipated, foiling even the dungeon master’s plans.</a:t>
            </a:r>
            <a:endParaRPr/>
          </a:p>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0c2ff6ec56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0c2ff6ec56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Branching narrative vs completely improvised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If you possess the Onyx Medallion, turn to 319.</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If you possess the Onyx Medallion, turn to 319.</a:t>
            </a:r>
            <a:endParaRPr/>
          </a:p>
          <a:p>
            <a:pPr marL="0" lvl="0" indent="0" algn="l" rtl="0">
              <a:lnSpc>
                <a:spcPct val="100000"/>
              </a:lnSpc>
              <a:spcBef>
                <a:spcPts val="0"/>
              </a:spcBef>
              <a:spcAft>
                <a:spcPts val="0"/>
              </a:spcAft>
              <a:buSzPts val="1100"/>
              <a:buNone/>
            </a:pPr>
            <a:r>
              <a:rPr lang="en-US"/>
              <a:t>If you wish to fight them, page 334, otherwise page 209.</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2860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0c2ff6ec56_0_1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0c2ff6ec56_0_1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 name="Google Shape;224;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0c2ff6ec56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0c2ff6ec56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Looked like this (from Zork I)</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7" name="Google Shape;247;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The simulated world is represented computationally in some sort of data structure or collection of objects. It is this simulated world that distinguishes a work of interactive fiction from a conversational character or from an expert system that employs natural language understanding.</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0c2ff6ec56_0_19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0c2ff6ec56_0_19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Regular expression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In the case of Adventure’s “two-word” parser, which only accepts input of the form “verb” or “verb noun,” determining the grammatical structure of the input is trivial.</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Verbs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 name="Google Shape;279;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2" name="Google Shape;292;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r>
              <a:rPr lang="en-US"/>
              <a:t>It only accepted verb-noun commands, so that limits the possible interpretations of sentences.</a:t>
            </a:r>
            <a:endParaRPr/>
          </a:p>
          <a:p>
            <a:pPr marL="158750" marR="0" lvl="0" indent="0" algn="l" rtl="0">
              <a:lnSpc>
                <a:spcPct val="100000"/>
              </a:lnSpc>
              <a:spcBef>
                <a:spcPts val="0"/>
              </a:spcBef>
              <a:spcAft>
                <a:spcPts val="0"/>
              </a:spcAft>
              <a:buClr>
                <a:srgbClr val="000000"/>
              </a:buClr>
              <a:buSzPts val="1100"/>
              <a:buNone/>
            </a:pPr>
            <a:endParaRPr/>
          </a:p>
          <a:p>
            <a:pPr marL="158750" marR="0" lvl="0" indent="0" algn="l" rtl="0">
              <a:lnSpc>
                <a:spcPct val="100000"/>
              </a:lnSpc>
              <a:spcBef>
                <a:spcPts val="0"/>
              </a:spcBef>
              <a:spcAft>
                <a:spcPts val="0"/>
              </a:spcAft>
              <a:buClr>
                <a:srgbClr val="000000"/>
              </a:buClr>
              <a:buSzPts val="1100"/>
              <a:buFont typeface="Arial"/>
              <a:buNone/>
            </a:pPr>
            <a:r>
              <a:rPr lang="en-US"/>
              <a:t>Adventure, with its primitive but effective way of understanding language, that endures and that became widespread. It also became the archetype of the text adventure and of interactive active fiction.</a:t>
            </a:r>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 name="Google Shape;305;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1" name="Google Shape;311;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Adventure has the player's character explore a mysterious cave that is rumored to be filled with treasure and gold. To explore the cave, the player types in one- or two-word commands to move their character through the cave, interact with objects in the cave, pick up items to put into their inventory, and other actions. The program acts as a narrator, describing to the player what each location in the cave has, the results of certain actions, or if it did not understand the player's commands, asking for the player to retype their actions.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8" name="Google Shape;318;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5" name="Google Shape;325;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n-US"/>
              <a:t>Infocom developed a custom virtual machine that could be implemented on a large number of platforms, and took standardized “story files” as input. Infocom was responsible for developing the interactive style that would be emulated by many later interpreters. The Infocom parser was widely regarded as the best of its era. It accepted complex, complete sentence commands like “put the blue book on the writing desk” at a time when most of its competitors parsers were restricted to simple two-word verb-noun combinations such as “put book”. The parser was actively upgraded with new features like undo and error correction, and later games would ‘understand’ multiple sentence input: ‘pick up the gem and put it in my bag. take the newspaper clipping out of my bag then burn it with the book of matches’.</a:t>
            </a:r>
            <a:endParaRPr/>
          </a:p>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Google Shape;332;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cc4d828d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g10cc4d828d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0c2ff6ec56_0_19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9" name="Google Shape;359;g10c2ff6ec56_0_19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The simulated world is represented computationally in some sort of data structure or collection of objects. It is this simulated world that distinguishes a work of interactive fiction from a conversational character or from an expert system that employs natural language understanding.</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7" name="Google Shape;367;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The world model is typically implemented in the interactive fiction program as some type of graph or tree with associated procedures.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https://en.wikipedia.org/wiki/Colossal_Cave_Adventure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3" name="Google Shape;38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1" name="Google Shape;39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Adventure has the player's character explore a mysterious cave that is rumored to be filled with treasure and gold. To explore the cave, the player types in one- or two-word commands to move their character through the cave, interact with objects in the cave, pick up items to put into their inventory, and other actions. The program acts as a narrator, describing to the player what each location in the cave has, the results of certain actions, or if it did not understand the player's commands, asking for the player to retype their actions.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8" name="Google Shape;39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This is the Action Castle map from Jared A Sorensen’s Parsley book.</a:t>
            </a:r>
          </a:p>
        </p:txBody>
      </p:sp>
    </p:spTree>
    <p:extLst>
      <p:ext uri="{BB962C8B-B14F-4D97-AF65-F5344CB8AC3E}">
        <p14:creationId xmlns:p14="http://schemas.microsoft.com/office/powerpoint/2010/main" val="19388948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This is the Jungle Adventure Map from Jared A Sorensen’s Parsley book.</a:t>
            </a:r>
          </a:p>
        </p:txBody>
      </p:sp>
    </p:spTree>
    <p:extLst>
      <p:ext uri="{BB962C8B-B14F-4D97-AF65-F5344CB8AC3E}">
        <p14:creationId xmlns:p14="http://schemas.microsoft.com/office/powerpoint/2010/main" val="2525065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Credit:  Reddit user ion_bond </a:t>
            </a:r>
            <a:br>
              <a:rPr lang="en-US"/>
            </a:br>
            <a:r>
              <a:rPr lang="en-US"/>
              <a:t>Source URL: https://www.reddit.com/r/zork/comments/5ximil/zork_map_mit_version_fantastic_game_i_spent_some/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4" name="Google Shape;414;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a:extLst>
            <a:ext uri="{FF2B5EF4-FFF2-40B4-BE49-F238E27FC236}">
              <a16:creationId xmlns:a16="http://schemas.microsoft.com/office/drawing/2014/main" id="{83EDCCF3-63A5-113A-E3A8-08192E0E85BB}"/>
            </a:ext>
          </a:extLst>
        </p:cNvPr>
        <p:cNvGrpSpPr/>
        <p:nvPr/>
      </p:nvGrpSpPr>
      <p:grpSpPr>
        <a:xfrm>
          <a:off x="0" y="0"/>
          <a:ext cx="0" cy="0"/>
          <a:chOff x="0" y="0"/>
          <a:chExt cx="0" cy="0"/>
        </a:xfrm>
      </p:grpSpPr>
      <p:sp>
        <p:nvSpPr>
          <p:cNvPr id="90" name="Google Shape;90;g10cc4d828d4_0_0:notes">
            <a:extLst>
              <a:ext uri="{FF2B5EF4-FFF2-40B4-BE49-F238E27FC236}">
                <a16:creationId xmlns:a16="http://schemas.microsoft.com/office/drawing/2014/main" id="{9B99FE88-BB72-C149-89A8-AF830DB407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g10cc4d828d4_0_0:notes">
            <a:extLst>
              <a:ext uri="{FF2B5EF4-FFF2-40B4-BE49-F238E27FC236}">
                <a16:creationId xmlns:a16="http://schemas.microsoft.com/office/drawing/2014/main" id="{78F97292-EAD1-3EE7-BB40-36BB459BB82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900172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2" name="Google Shape;422;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0" name="Google Shape;430;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7" name="Google Shape;437;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1" name="Google Shape;451;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8" name="Google Shape;458;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10c2ff6ec56_0_20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US"/>
              <a:t>Can they </a:t>
            </a:r>
            <a:endParaRPr/>
          </a:p>
        </p:txBody>
      </p:sp>
      <p:sp>
        <p:nvSpPr>
          <p:cNvPr id="465" name="Google Shape;465;g10c2ff6ec56_0_20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5" name="Google Shape;475;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3" name="Google Shape;483;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0" name="Google Shape;490;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7" name="Google Shape;497;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a:extLst>
            <a:ext uri="{FF2B5EF4-FFF2-40B4-BE49-F238E27FC236}">
              <a16:creationId xmlns:a16="http://schemas.microsoft.com/office/drawing/2014/main" id="{87C03BD3-3369-758F-D71B-DDE2EACDF416}"/>
            </a:ext>
          </a:extLst>
        </p:cNvPr>
        <p:cNvGrpSpPr/>
        <p:nvPr/>
      </p:nvGrpSpPr>
      <p:grpSpPr>
        <a:xfrm>
          <a:off x="0" y="0"/>
          <a:ext cx="0" cy="0"/>
          <a:chOff x="0" y="0"/>
          <a:chExt cx="0" cy="0"/>
        </a:xfrm>
      </p:grpSpPr>
      <p:sp>
        <p:nvSpPr>
          <p:cNvPr id="90" name="Google Shape;90;g10cc4d828d4_0_0:notes">
            <a:extLst>
              <a:ext uri="{FF2B5EF4-FFF2-40B4-BE49-F238E27FC236}">
                <a16:creationId xmlns:a16="http://schemas.microsoft.com/office/drawing/2014/main" id="{C7CB4F05-3C6A-113C-7FD4-776CB67D1C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g10cc4d828d4_0_0:notes">
            <a:extLst>
              <a:ext uri="{FF2B5EF4-FFF2-40B4-BE49-F238E27FC236}">
                <a16:creationId xmlns:a16="http://schemas.microsoft.com/office/drawing/2014/main" id="{8889CC44-7951-30F3-7B09-3581B6D0C38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399820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65ad6b4699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65ad6b4699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95438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This is because, unlike in most works of fiction, the main character is closely associated with the player, and the events are seen to be happening as the player plays.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Some IF works dispense with second-person narrative entirely, opting for a first-person perspective (‘I’) or even placing the player in the position of an observer, rather than a direct participant.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endParaRPr lang="en-US" dirty="0"/>
          </a:p>
          <a:p>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1" dirty="0"/>
              <a:t>Second-Person </a:t>
            </a:r>
            <a:r>
              <a:rPr lang="en-US" dirty="0"/>
              <a:t>– The reader is character within the story. This is done with the use of second-person pronouns like </a:t>
            </a:r>
            <a:r>
              <a:rPr lang="en-US" i="1" dirty="0"/>
              <a:t>you</a:t>
            </a:r>
            <a:r>
              <a:rPr lang="en-US" dirty="0"/>
              <a:t>. Stories and novels in second person are comparatively uncommon.</a:t>
            </a:r>
          </a:p>
          <a:p>
            <a:endParaRPr lang="en-US" dirty="0"/>
          </a:p>
        </p:txBody>
      </p:sp>
    </p:spTree>
    <p:extLst>
      <p:ext uri="{BB962C8B-B14F-4D97-AF65-F5344CB8AC3E}">
        <p14:creationId xmlns:p14="http://schemas.microsoft.com/office/powerpoint/2010/main" val="24350362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In Jane Eyre the title character is telling her own story.</a:t>
            </a:r>
          </a:p>
          <a:p>
            <a:pPr marL="158750" indent="0">
              <a:buNone/>
            </a:pPr>
            <a:r>
              <a:rPr lang="en-US" dirty="0"/>
              <a:t>Other examples of first person narration: fictional autobiographies, detective fiction, internal monologues, </a:t>
            </a:r>
          </a:p>
          <a:p>
            <a:pPr marL="158750" indent="0">
              <a:buNone/>
            </a:pPr>
            <a:endParaRPr lang="en-US" dirty="0"/>
          </a:p>
          <a:p>
            <a:pPr marL="158750" indent="0">
              <a:buNone/>
            </a:pPr>
            <a:r>
              <a:rPr lang="en-US" dirty="0"/>
              <a:t>https://</a:t>
            </a:r>
            <a:r>
              <a:rPr lang="en-US" dirty="0" err="1"/>
              <a:t>en.wikipedia.org</a:t>
            </a:r>
            <a:r>
              <a:rPr lang="en-US" dirty="0"/>
              <a:t>/wiki/First-</a:t>
            </a:r>
            <a:r>
              <a:rPr lang="en-US" dirty="0" err="1"/>
              <a:t>person_narrative</a:t>
            </a:r>
            <a:r>
              <a:rPr lang="en-US" dirty="0"/>
              <a:t> This device allows the audience to see the narrator's mind's eye view of the fictional universe, but it is limited to the narrator's experiences and awareness of the true state of affairs,</a:t>
            </a:r>
          </a:p>
          <a:p>
            <a:pPr marL="158750" indent="0">
              <a:buNone/>
            </a:pPr>
            <a:endParaRPr lang="en-US" dirty="0"/>
          </a:p>
          <a:p>
            <a:pPr marL="158750" indent="0">
              <a:buNone/>
            </a:pPr>
            <a:r>
              <a:rPr lang="en-US" sz="1100" b="0" i="0" u="none" strike="noStrike" cap="none" dirty="0">
                <a:solidFill>
                  <a:srgbClr val="000000"/>
                </a:solidFill>
                <a:effectLst/>
                <a:latin typeface="Arial"/>
                <a:ea typeface="Arial"/>
                <a:cs typeface="Arial"/>
                <a:sym typeface="Arial"/>
              </a:rPr>
              <a:t>With a first person narrative it is important to consider how the story is being told, i.e., is the character writing it down, telling it out loud, thinking it to themselves? And if they are writing it down, is it something meant to be read by the public, a private diary, or a story meant for one other person? The way the first person narrator is relating the story will affect the language used, the length of sentences, the tone of voice and many other things. A story presented as a secret diary could be interpreted much differently than a public statement.</a:t>
            </a:r>
            <a:r>
              <a:rPr lang="en-US" sz="1100" b="0" i="0" u="none" strike="noStrike" cap="none" baseline="30000" dirty="0">
                <a:solidFill>
                  <a:srgbClr val="000000"/>
                </a:solidFill>
                <a:effectLst/>
                <a:latin typeface="Arial"/>
                <a:ea typeface="Arial"/>
                <a:cs typeface="Arial"/>
                <a:sym typeface="Arial"/>
                <a:hlinkClick r:id="rId3"/>
              </a:rPr>
              <a:t>[2]</a:t>
            </a:r>
            <a:endParaRPr lang="en-US" dirty="0"/>
          </a:p>
          <a:p>
            <a:pPr marL="158750" indent="0">
              <a:buNone/>
            </a:pPr>
            <a:endParaRPr lang="en-US" dirty="0"/>
          </a:p>
          <a:p>
            <a:pPr marL="158750" indent="0">
              <a:buNone/>
            </a:pPr>
            <a:r>
              <a:rPr lang="en-US" dirty="0"/>
              <a:t>https://</a:t>
            </a:r>
            <a:r>
              <a:rPr lang="en-US" dirty="0" err="1"/>
              <a:t>en.wikipedia.org</a:t>
            </a:r>
            <a:r>
              <a:rPr lang="en-US" dirty="0"/>
              <a:t>/wiki/Narration</a:t>
            </a:r>
            <a:br>
              <a:rPr lang="en-US" dirty="0"/>
            </a:br>
            <a:r>
              <a:rPr lang="en-US" sz="1100" b="0" i="0" u="none" strike="noStrike" cap="none" dirty="0">
                <a:solidFill>
                  <a:srgbClr val="000000"/>
                </a:solidFill>
                <a:effectLst/>
                <a:latin typeface="Arial"/>
                <a:ea typeface="Arial"/>
                <a:cs typeface="Arial"/>
                <a:sym typeface="Arial"/>
              </a:rPr>
              <a:t>A first-person point of view reveals the story through a participant narrator. First person creates a close relationship between the narrator and reader, by referring to the viewpoint character with first person pronouns like </a:t>
            </a:r>
            <a:r>
              <a:rPr lang="en-US" sz="1100" b="0" i="1" u="none" strike="noStrike" cap="none" dirty="0">
                <a:solidFill>
                  <a:srgbClr val="000000"/>
                </a:solidFill>
                <a:effectLst/>
                <a:latin typeface="Arial"/>
                <a:ea typeface="Arial"/>
                <a:cs typeface="Arial"/>
                <a:sym typeface="Arial"/>
              </a:rPr>
              <a:t>I</a:t>
            </a:r>
            <a:r>
              <a:rPr lang="en-US" sz="1100" b="0" i="0" u="none" strike="noStrike" cap="none" dirty="0">
                <a:solidFill>
                  <a:srgbClr val="000000"/>
                </a:solidFill>
                <a:effectLst/>
                <a:latin typeface="Arial"/>
                <a:ea typeface="Arial"/>
                <a:cs typeface="Arial"/>
                <a:sym typeface="Arial"/>
              </a:rPr>
              <a:t> (or </a:t>
            </a:r>
            <a:r>
              <a:rPr lang="en-US" sz="1100" b="0" i="1" u="none" strike="noStrike" cap="none" dirty="0">
                <a:solidFill>
                  <a:srgbClr val="000000"/>
                </a:solidFill>
                <a:effectLst/>
                <a:latin typeface="Arial"/>
                <a:ea typeface="Arial"/>
                <a:cs typeface="Arial"/>
                <a:sym typeface="Arial"/>
              </a:rPr>
              <a:t>we</a:t>
            </a:r>
            <a:r>
              <a:rPr lang="en-US" sz="1100" b="0" i="0" u="none" strike="noStrike" cap="none" dirty="0">
                <a:solidFill>
                  <a:srgbClr val="000000"/>
                </a:solidFill>
                <a:effectLst/>
                <a:latin typeface="Arial"/>
                <a:ea typeface="Arial"/>
                <a:cs typeface="Arial"/>
                <a:sym typeface="Arial"/>
              </a:rPr>
              <a:t>, if the narrator is part of a larger group).</a:t>
            </a:r>
            <a:r>
              <a:rPr lang="en-US" sz="1100" b="0" i="0" u="none" strike="noStrike" cap="none" baseline="30000" dirty="0">
                <a:solidFill>
                  <a:srgbClr val="000000"/>
                </a:solidFill>
                <a:effectLst/>
                <a:latin typeface="Arial"/>
                <a:ea typeface="Arial"/>
                <a:cs typeface="Arial"/>
                <a:sym typeface="Arial"/>
                <a:hlinkClick r:id="rId4"/>
              </a:rPr>
              <a:t>[12]</a:t>
            </a:r>
            <a:r>
              <a:rPr lang="en-US" sz="1100" b="0" i="0" u="none" strike="noStrike" cap="none" dirty="0">
                <a:solidFill>
                  <a:srgbClr val="000000"/>
                </a:solidFill>
                <a:effectLst/>
                <a:latin typeface="Arial"/>
                <a:ea typeface="Arial"/>
                <a:cs typeface="Arial"/>
                <a:sym typeface="Arial"/>
              </a:rPr>
              <a:t> That is, the narrator openly acknowledges their own existence. Frequently, the first-person narrator is the </a:t>
            </a:r>
            <a:r>
              <a:rPr lang="en-US" sz="1100" b="0" i="0" u="none" strike="noStrike" cap="none" dirty="0">
                <a:solidFill>
                  <a:srgbClr val="000000"/>
                </a:solidFill>
                <a:effectLst/>
                <a:latin typeface="Arial"/>
                <a:ea typeface="Arial"/>
                <a:cs typeface="Arial"/>
                <a:sym typeface="Arial"/>
                <a:hlinkClick r:id="rId5" tooltip="Protagonist"/>
              </a:rPr>
              <a:t>protagonist</a:t>
            </a:r>
            <a:r>
              <a:rPr lang="en-US" sz="1100" b="0" i="0" u="none" strike="noStrike" cap="none" dirty="0">
                <a:solidFill>
                  <a:srgbClr val="000000"/>
                </a:solidFill>
                <a:effectLst/>
                <a:latin typeface="Arial"/>
                <a:ea typeface="Arial"/>
                <a:cs typeface="Arial"/>
                <a:sym typeface="Arial"/>
              </a:rPr>
              <a:t>, whose inner thoughts are expressed to the audience, even if not to any of the other characters. A first person narrator with limited omniscience is not able to witness or understand all facets of any situation. Thus, a narrator with this perspective will not be able to report the circumstances fully and will leave the reader with a subjective record of the plot details. Additionally, this narrator's character could be pursuing a hidden agenda or may be struggling with mental or physical challenges that further hamper their ability to tell the reader the whole, accurate truth of events. This form includes </a:t>
            </a:r>
            <a:r>
              <a:rPr lang="en-US" sz="1100" b="0" i="0" u="none" strike="noStrike" cap="none" dirty="0">
                <a:solidFill>
                  <a:srgbClr val="000000"/>
                </a:solidFill>
                <a:effectLst/>
                <a:latin typeface="Arial"/>
                <a:ea typeface="Arial"/>
                <a:cs typeface="Arial"/>
                <a:sym typeface="Arial"/>
                <a:hlinkClick r:id="rId6" tooltip="Free indirect speech"/>
              </a:rPr>
              <a:t>temporary first-person narration</a:t>
            </a:r>
            <a:r>
              <a:rPr lang="en-US" sz="1100" b="0" i="0" u="none" strike="noStrike" cap="none" dirty="0">
                <a:solidFill>
                  <a:srgbClr val="000000"/>
                </a:solidFill>
                <a:effectLst/>
                <a:latin typeface="Arial"/>
                <a:ea typeface="Arial"/>
                <a:cs typeface="Arial"/>
                <a:sym typeface="Arial"/>
              </a:rPr>
              <a:t> as a </a:t>
            </a:r>
            <a:r>
              <a:rPr lang="en-US" sz="1100" b="0" i="0" u="none" strike="noStrike" cap="none" dirty="0">
                <a:solidFill>
                  <a:srgbClr val="000000"/>
                </a:solidFill>
                <a:effectLst/>
                <a:latin typeface="Arial"/>
                <a:ea typeface="Arial"/>
                <a:cs typeface="Arial"/>
                <a:sym typeface="Arial"/>
                <a:hlinkClick r:id="rId7" tooltip="Story within a story"/>
              </a:rPr>
              <a:t>story within a story</a:t>
            </a:r>
            <a:r>
              <a:rPr lang="en-US" sz="1100" b="0" i="0" u="none" strike="noStrike" cap="none" dirty="0">
                <a:solidFill>
                  <a:srgbClr val="000000"/>
                </a:solidFill>
                <a:effectLst/>
                <a:latin typeface="Arial"/>
                <a:ea typeface="Arial"/>
                <a:cs typeface="Arial"/>
                <a:sym typeface="Arial"/>
              </a:rPr>
              <a:t>, wherein a narrator or character observing the telling of a story by another is reproduced in full, temporarily and without interruption shifting narration to the speaker. The first-person narrator can also be the </a:t>
            </a:r>
            <a:r>
              <a:rPr lang="en-US" sz="1100" b="0" i="0" u="none" strike="noStrike" cap="none" dirty="0">
                <a:solidFill>
                  <a:srgbClr val="000000"/>
                </a:solidFill>
                <a:effectLst/>
                <a:latin typeface="Arial"/>
                <a:ea typeface="Arial"/>
                <a:cs typeface="Arial"/>
                <a:sym typeface="Arial"/>
                <a:hlinkClick r:id="rId8" tooltip="Focal character"/>
              </a:rPr>
              <a:t>focal character</a:t>
            </a:r>
            <a:r>
              <a:rPr lang="en-US" sz="1100" b="0" i="0" u="none" strike="noStrike" cap="none" dirty="0">
                <a:solidFill>
                  <a:srgbClr val="000000"/>
                </a:solidFill>
                <a:effectLst/>
                <a:latin typeface="Arial"/>
                <a:ea typeface="Arial"/>
                <a:cs typeface="Arial"/>
                <a:sym typeface="Arial"/>
              </a:rPr>
              <a:t>.</a:t>
            </a:r>
            <a:endParaRPr lang="en-US" dirty="0"/>
          </a:p>
        </p:txBody>
      </p:sp>
    </p:spTree>
    <p:extLst>
      <p:ext uri="{BB962C8B-B14F-4D97-AF65-F5344CB8AC3E}">
        <p14:creationId xmlns:p14="http://schemas.microsoft.com/office/powerpoint/2010/main" val="17813387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Jane Eyre the title character is telling her own story.</a:t>
            </a:r>
          </a:p>
          <a:p>
            <a:endParaRPr lang="en-US" dirty="0"/>
          </a:p>
          <a:p>
            <a:r>
              <a:rPr lang="en-US" dirty="0"/>
              <a:t>https://</a:t>
            </a:r>
            <a:r>
              <a:rPr lang="en-US" dirty="0" err="1"/>
              <a:t>en.wikipedia.org</a:t>
            </a:r>
            <a:r>
              <a:rPr lang="en-US" dirty="0"/>
              <a:t>/wiki/First-</a:t>
            </a:r>
            <a:r>
              <a:rPr lang="en-US" dirty="0" err="1"/>
              <a:t>person_narrative</a:t>
            </a:r>
            <a:r>
              <a:rPr lang="en-US" dirty="0"/>
              <a:t> This device allows the audience to see the narrator's mind's eye view of the fictional universe, but it is limited to the narrator's experiences and awareness of the true state of affairs</a:t>
            </a:r>
          </a:p>
          <a:p>
            <a:endParaRPr lang="en-US" dirty="0"/>
          </a:p>
          <a:p>
            <a:r>
              <a:rPr lang="en-US" dirty="0"/>
              <a:t>https://</a:t>
            </a:r>
            <a:r>
              <a:rPr lang="en-US" dirty="0" err="1"/>
              <a:t>en.wikipedia.org</a:t>
            </a:r>
            <a:r>
              <a:rPr lang="en-US" dirty="0"/>
              <a:t>/wiki/Narration</a:t>
            </a:r>
            <a:br>
              <a:rPr lang="en-US" dirty="0"/>
            </a:br>
            <a:r>
              <a:rPr lang="en-US" sz="1100" b="0" i="0" u="none" strike="noStrike" cap="none" dirty="0">
                <a:solidFill>
                  <a:srgbClr val="000000"/>
                </a:solidFill>
                <a:effectLst/>
                <a:latin typeface="Arial"/>
                <a:ea typeface="Arial"/>
                <a:cs typeface="Arial"/>
                <a:sym typeface="Arial"/>
              </a:rPr>
              <a:t>A first-person point of view reveals the story through a participant narrator. First person creates a close relationship between the narrator and reader, by referring to the viewpoint character with first person pronouns like </a:t>
            </a:r>
            <a:r>
              <a:rPr lang="en-US" sz="1100" b="0" i="1" u="none" strike="noStrike" cap="none" dirty="0">
                <a:solidFill>
                  <a:srgbClr val="000000"/>
                </a:solidFill>
                <a:effectLst/>
                <a:latin typeface="Arial"/>
                <a:ea typeface="Arial"/>
                <a:cs typeface="Arial"/>
                <a:sym typeface="Arial"/>
              </a:rPr>
              <a:t>I</a:t>
            </a:r>
            <a:r>
              <a:rPr lang="en-US" sz="1100" b="0" i="0" u="none" strike="noStrike" cap="none" dirty="0">
                <a:solidFill>
                  <a:srgbClr val="000000"/>
                </a:solidFill>
                <a:effectLst/>
                <a:latin typeface="Arial"/>
                <a:ea typeface="Arial"/>
                <a:cs typeface="Arial"/>
                <a:sym typeface="Arial"/>
              </a:rPr>
              <a:t> (or </a:t>
            </a:r>
            <a:r>
              <a:rPr lang="en-US" sz="1100" b="0" i="1" u="none" strike="noStrike" cap="none" dirty="0">
                <a:solidFill>
                  <a:srgbClr val="000000"/>
                </a:solidFill>
                <a:effectLst/>
                <a:latin typeface="Arial"/>
                <a:ea typeface="Arial"/>
                <a:cs typeface="Arial"/>
                <a:sym typeface="Arial"/>
              </a:rPr>
              <a:t>we</a:t>
            </a:r>
            <a:r>
              <a:rPr lang="en-US" sz="1100" b="0" i="0" u="none" strike="noStrike" cap="none" dirty="0">
                <a:solidFill>
                  <a:srgbClr val="000000"/>
                </a:solidFill>
                <a:effectLst/>
                <a:latin typeface="Arial"/>
                <a:ea typeface="Arial"/>
                <a:cs typeface="Arial"/>
                <a:sym typeface="Arial"/>
              </a:rPr>
              <a:t>, if the narrator is part of a larger group).</a:t>
            </a:r>
            <a:r>
              <a:rPr lang="en-US" sz="1100" b="0" i="0" u="none" strike="noStrike" cap="none" baseline="30000" dirty="0">
                <a:solidFill>
                  <a:srgbClr val="000000"/>
                </a:solidFill>
                <a:effectLst/>
                <a:latin typeface="Arial"/>
                <a:ea typeface="Arial"/>
                <a:cs typeface="Arial"/>
                <a:sym typeface="Arial"/>
                <a:hlinkClick r:id="rId3"/>
              </a:rPr>
              <a:t>[12]</a:t>
            </a:r>
            <a:r>
              <a:rPr lang="en-US" sz="1100" b="0" i="0" u="none" strike="noStrike" cap="none" dirty="0">
                <a:solidFill>
                  <a:srgbClr val="000000"/>
                </a:solidFill>
                <a:effectLst/>
                <a:latin typeface="Arial"/>
                <a:ea typeface="Arial"/>
                <a:cs typeface="Arial"/>
                <a:sym typeface="Arial"/>
              </a:rPr>
              <a:t> That is, the narrator openly acknowledges their own existence. Frequently, the first-person narrator is the </a:t>
            </a:r>
            <a:r>
              <a:rPr lang="en-US" sz="1100" b="0" i="0" u="none" strike="noStrike" cap="none" dirty="0">
                <a:solidFill>
                  <a:srgbClr val="000000"/>
                </a:solidFill>
                <a:effectLst/>
                <a:latin typeface="Arial"/>
                <a:ea typeface="Arial"/>
                <a:cs typeface="Arial"/>
                <a:sym typeface="Arial"/>
                <a:hlinkClick r:id="rId4" tooltip="Protagonist"/>
              </a:rPr>
              <a:t>protagonist</a:t>
            </a:r>
            <a:r>
              <a:rPr lang="en-US" sz="1100" b="0" i="0" u="none" strike="noStrike" cap="none" dirty="0">
                <a:solidFill>
                  <a:srgbClr val="000000"/>
                </a:solidFill>
                <a:effectLst/>
                <a:latin typeface="Arial"/>
                <a:ea typeface="Arial"/>
                <a:cs typeface="Arial"/>
                <a:sym typeface="Arial"/>
              </a:rPr>
              <a:t>, whose inner thoughts are expressed to the audience, even if not to any of the other characters. A first person narrator with limited omniscience is not able to witness or understand all facets of any situation. Thus, a narrator with this perspective will not be able to report the circumstances fully and will leave the reader with a subjective record of the plot details. Additionally, this narrator's character could be pursuing a hidden agenda or may be struggling with mental or physical challenges that further hamper their ability to tell the reader the whole, accurate truth of events. This form includes </a:t>
            </a:r>
            <a:r>
              <a:rPr lang="en-US" sz="1100" b="0" i="0" u="none" strike="noStrike" cap="none" dirty="0">
                <a:solidFill>
                  <a:srgbClr val="000000"/>
                </a:solidFill>
                <a:effectLst/>
                <a:latin typeface="Arial"/>
                <a:ea typeface="Arial"/>
                <a:cs typeface="Arial"/>
                <a:sym typeface="Arial"/>
                <a:hlinkClick r:id="rId5" tooltip="Free indirect speech"/>
              </a:rPr>
              <a:t>temporary first-person narration</a:t>
            </a:r>
            <a:r>
              <a:rPr lang="en-US" sz="1100" b="0" i="0" u="none" strike="noStrike" cap="none" dirty="0">
                <a:solidFill>
                  <a:srgbClr val="000000"/>
                </a:solidFill>
                <a:effectLst/>
                <a:latin typeface="Arial"/>
                <a:ea typeface="Arial"/>
                <a:cs typeface="Arial"/>
                <a:sym typeface="Arial"/>
              </a:rPr>
              <a:t> as a </a:t>
            </a:r>
            <a:r>
              <a:rPr lang="en-US" sz="1100" b="0" i="0" u="none" strike="noStrike" cap="none" dirty="0">
                <a:solidFill>
                  <a:srgbClr val="000000"/>
                </a:solidFill>
                <a:effectLst/>
                <a:latin typeface="Arial"/>
                <a:ea typeface="Arial"/>
                <a:cs typeface="Arial"/>
                <a:sym typeface="Arial"/>
                <a:hlinkClick r:id="rId6" tooltip="Story within a story"/>
              </a:rPr>
              <a:t>story within a story</a:t>
            </a:r>
            <a:r>
              <a:rPr lang="en-US" sz="1100" b="0" i="0" u="none" strike="noStrike" cap="none" dirty="0">
                <a:solidFill>
                  <a:srgbClr val="000000"/>
                </a:solidFill>
                <a:effectLst/>
                <a:latin typeface="Arial"/>
                <a:ea typeface="Arial"/>
                <a:cs typeface="Arial"/>
                <a:sym typeface="Arial"/>
              </a:rPr>
              <a:t>, wherein a narrator or character observing the telling of a story by another is reproduced in full, temporarily and without interruption shifting narration to the speaker. The first-person narrator can also be the </a:t>
            </a:r>
            <a:r>
              <a:rPr lang="en-US" sz="1100" b="0" i="0" u="none" strike="noStrike" cap="none" dirty="0">
                <a:solidFill>
                  <a:srgbClr val="000000"/>
                </a:solidFill>
                <a:effectLst/>
                <a:latin typeface="Arial"/>
                <a:ea typeface="Arial"/>
                <a:cs typeface="Arial"/>
                <a:sym typeface="Arial"/>
                <a:hlinkClick r:id="rId7" tooltip="Focal character"/>
              </a:rPr>
              <a:t>focal character</a:t>
            </a:r>
            <a:r>
              <a:rPr lang="en-US" sz="1100" b="0" i="0" u="none" strike="noStrike" cap="none" dirty="0">
                <a:solidFill>
                  <a:srgbClr val="000000"/>
                </a:solidFill>
                <a:effectLst/>
                <a:latin typeface="Arial"/>
                <a:ea typeface="Arial"/>
                <a:cs typeface="Arial"/>
                <a:sym typeface="Arial"/>
              </a:rPr>
              <a:t>.</a:t>
            </a:r>
            <a:endParaRPr lang="en-US" dirty="0"/>
          </a:p>
        </p:txBody>
      </p:sp>
    </p:spTree>
    <p:extLst>
      <p:ext uri="{BB962C8B-B14F-4D97-AF65-F5344CB8AC3E}">
        <p14:creationId xmlns:p14="http://schemas.microsoft.com/office/powerpoint/2010/main" val="26560750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In Jane Eyre the title character is telling her own story.</a:t>
            </a:r>
          </a:p>
          <a:p>
            <a:pPr marL="158750" indent="0">
              <a:buNone/>
            </a:pPr>
            <a:r>
              <a:rPr lang="en-US" dirty="0"/>
              <a:t>Other examples of first person narration: fictional autobiographies, detective fiction, internal monologues, </a:t>
            </a:r>
          </a:p>
          <a:p>
            <a:pPr marL="158750" indent="0">
              <a:buNone/>
            </a:pPr>
            <a:endParaRPr lang="en-US" dirty="0"/>
          </a:p>
          <a:p>
            <a:pPr marL="158750" indent="0">
              <a:buNone/>
            </a:pPr>
            <a:r>
              <a:rPr lang="en-US" dirty="0"/>
              <a:t>https://</a:t>
            </a:r>
            <a:r>
              <a:rPr lang="en-US" dirty="0" err="1"/>
              <a:t>en.wikipedia.org</a:t>
            </a:r>
            <a:r>
              <a:rPr lang="en-US" dirty="0"/>
              <a:t>/wiki/First-</a:t>
            </a:r>
            <a:r>
              <a:rPr lang="en-US" dirty="0" err="1"/>
              <a:t>person_narrative</a:t>
            </a:r>
            <a:r>
              <a:rPr lang="en-US" dirty="0"/>
              <a:t> This device allows the audience to see the narrator's mind's eye view of the fictional universe, but it is limited to the narrator's experiences and awareness of the true state of affairs,</a:t>
            </a:r>
          </a:p>
          <a:p>
            <a:pPr marL="158750" indent="0">
              <a:buNone/>
            </a:pPr>
            <a:endParaRPr lang="en-US" dirty="0"/>
          </a:p>
          <a:p>
            <a:pPr marL="158750" indent="0">
              <a:buNone/>
            </a:pPr>
            <a:r>
              <a:rPr lang="en-US" sz="1100" b="0" i="0" u="none" strike="noStrike" cap="none" dirty="0">
                <a:solidFill>
                  <a:srgbClr val="000000"/>
                </a:solidFill>
                <a:effectLst/>
                <a:latin typeface="Arial"/>
                <a:ea typeface="Arial"/>
                <a:cs typeface="Arial"/>
                <a:sym typeface="Arial"/>
              </a:rPr>
              <a:t>With a first person narrative it is important to consider how the story is being told, i.e., is the character writing it down, telling it out loud, thinking it to themselves? And if they are writing it down, is it something meant to be read by the public, a private diary, or a story meant for one other person? The way the first person narrator is relating the story will affect the language used, the length of sentences, the tone of voice and many other things. A story presented as a secret diary could be interpreted much differently than a public statement.</a:t>
            </a:r>
            <a:r>
              <a:rPr lang="en-US" sz="1100" b="0" i="0" u="none" strike="noStrike" cap="none" baseline="30000" dirty="0">
                <a:solidFill>
                  <a:srgbClr val="000000"/>
                </a:solidFill>
                <a:effectLst/>
                <a:latin typeface="Arial"/>
                <a:ea typeface="Arial"/>
                <a:cs typeface="Arial"/>
                <a:sym typeface="Arial"/>
                <a:hlinkClick r:id="rId3"/>
              </a:rPr>
              <a:t>[2]</a:t>
            </a:r>
            <a:endParaRPr lang="en-US" dirty="0"/>
          </a:p>
          <a:p>
            <a:pPr marL="158750" indent="0">
              <a:buNone/>
            </a:pPr>
            <a:endParaRPr lang="en-US" dirty="0"/>
          </a:p>
          <a:p>
            <a:pPr marL="158750" indent="0">
              <a:buNone/>
            </a:pPr>
            <a:r>
              <a:rPr lang="en-US" dirty="0"/>
              <a:t>https://</a:t>
            </a:r>
            <a:r>
              <a:rPr lang="en-US" dirty="0" err="1"/>
              <a:t>en.wikipedia.org</a:t>
            </a:r>
            <a:r>
              <a:rPr lang="en-US" dirty="0"/>
              <a:t>/wiki/Narration</a:t>
            </a:r>
            <a:br>
              <a:rPr lang="en-US" dirty="0"/>
            </a:br>
            <a:r>
              <a:rPr lang="en-US" sz="1100" b="0" i="0" u="none" strike="noStrike" cap="none" dirty="0">
                <a:solidFill>
                  <a:srgbClr val="000000"/>
                </a:solidFill>
                <a:effectLst/>
                <a:latin typeface="Arial"/>
                <a:ea typeface="Arial"/>
                <a:cs typeface="Arial"/>
                <a:sym typeface="Arial"/>
              </a:rPr>
              <a:t>A first-person point of view reveals the story through a participant narrator. First person creates a close relationship between the narrator and reader, by referring to the viewpoint character with first person pronouns like </a:t>
            </a:r>
            <a:r>
              <a:rPr lang="en-US" sz="1100" b="0" i="1" u="none" strike="noStrike" cap="none" dirty="0">
                <a:solidFill>
                  <a:srgbClr val="000000"/>
                </a:solidFill>
                <a:effectLst/>
                <a:latin typeface="Arial"/>
                <a:ea typeface="Arial"/>
                <a:cs typeface="Arial"/>
                <a:sym typeface="Arial"/>
              </a:rPr>
              <a:t>I</a:t>
            </a:r>
            <a:r>
              <a:rPr lang="en-US" sz="1100" b="0" i="0" u="none" strike="noStrike" cap="none" dirty="0">
                <a:solidFill>
                  <a:srgbClr val="000000"/>
                </a:solidFill>
                <a:effectLst/>
                <a:latin typeface="Arial"/>
                <a:ea typeface="Arial"/>
                <a:cs typeface="Arial"/>
                <a:sym typeface="Arial"/>
              </a:rPr>
              <a:t> (or </a:t>
            </a:r>
            <a:r>
              <a:rPr lang="en-US" sz="1100" b="0" i="1" u="none" strike="noStrike" cap="none" dirty="0">
                <a:solidFill>
                  <a:srgbClr val="000000"/>
                </a:solidFill>
                <a:effectLst/>
                <a:latin typeface="Arial"/>
                <a:ea typeface="Arial"/>
                <a:cs typeface="Arial"/>
                <a:sym typeface="Arial"/>
              </a:rPr>
              <a:t>we</a:t>
            </a:r>
            <a:r>
              <a:rPr lang="en-US" sz="1100" b="0" i="0" u="none" strike="noStrike" cap="none" dirty="0">
                <a:solidFill>
                  <a:srgbClr val="000000"/>
                </a:solidFill>
                <a:effectLst/>
                <a:latin typeface="Arial"/>
                <a:ea typeface="Arial"/>
                <a:cs typeface="Arial"/>
                <a:sym typeface="Arial"/>
              </a:rPr>
              <a:t>, if the narrator is part of a larger group).</a:t>
            </a:r>
            <a:r>
              <a:rPr lang="en-US" sz="1100" b="0" i="0" u="none" strike="noStrike" cap="none" baseline="30000" dirty="0">
                <a:solidFill>
                  <a:srgbClr val="000000"/>
                </a:solidFill>
                <a:effectLst/>
                <a:latin typeface="Arial"/>
                <a:ea typeface="Arial"/>
                <a:cs typeface="Arial"/>
                <a:sym typeface="Arial"/>
                <a:hlinkClick r:id="rId4"/>
              </a:rPr>
              <a:t>[12]</a:t>
            </a:r>
            <a:r>
              <a:rPr lang="en-US" sz="1100" b="0" i="0" u="none" strike="noStrike" cap="none" dirty="0">
                <a:solidFill>
                  <a:srgbClr val="000000"/>
                </a:solidFill>
                <a:effectLst/>
                <a:latin typeface="Arial"/>
                <a:ea typeface="Arial"/>
                <a:cs typeface="Arial"/>
                <a:sym typeface="Arial"/>
              </a:rPr>
              <a:t> That is, the narrator openly acknowledges their own existence. Frequently, the first-person narrator is the </a:t>
            </a:r>
            <a:r>
              <a:rPr lang="en-US" sz="1100" b="0" i="0" u="none" strike="noStrike" cap="none" dirty="0">
                <a:solidFill>
                  <a:srgbClr val="000000"/>
                </a:solidFill>
                <a:effectLst/>
                <a:latin typeface="Arial"/>
                <a:ea typeface="Arial"/>
                <a:cs typeface="Arial"/>
                <a:sym typeface="Arial"/>
                <a:hlinkClick r:id="rId5" tooltip="Protagonist"/>
              </a:rPr>
              <a:t>protagonist</a:t>
            </a:r>
            <a:r>
              <a:rPr lang="en-US" sz="1100" b="0" i="0" u="none" strike="noStrike" cap="none" dirty="0">
                <a:solidFill>
                  <a:srgbClr val="000000"/>
                </a:solidFill>
                <a:effectLst/>
                <a:latin typeface="Arial"/>
                <a:ea typeface="Arial"/>
                <a:cs typeface="Arial"/>
                <a:sym typeface="Arial"/>
              </a:rPr>
              <a:t>, whose inner thoughts are expressed to the audience, even if not to any of the other characters. A first person narrator with limited omniscience is not able to witness or understand all facets of any situation. Thus, a narrator with this perspective will not be able to report the circumstances fully and will leave the reader with a subjective record of the plot details. Additionally, this narrator's character could be pursuing a hidden agenda or may be struggling with mental or physical challenges that further hamper their ability to tell the reader the whole, accurate truth of events. This form includes </a:t>
            </a:r>
            <a:r>
              <a:rPr lang="en-US" sz="1100" b="0" i="0" u="none" strike="noStrike" cap="none" dirty="0">
                <a:solidFill>
                  <a:srgbClr val="000000"/>
                </a:solidFill>
                <a:effectLst/>
                <a:latin typeface="Arial"/>
                <a:ea typeface="Arial"/>
                <a:cs typeface="Arial"/>
                <a:sym typeface="Arial"/>
                <a:hlinkClick r:id="rId6" tooltip="Free indirect speech"/>
              </a:rPr>
              <a:t>temporary first-person narration</a:t>
            </a:r>
            <a:r>
              <a:rPr lang="en-US" sz="1100" b="0" i="0" u="none" strike="noStrike" cap="none" dirty="0">
                <a:solidFill>
                  <a:srgbClr val="000000"/>
                </a:solidFill>
                <a:effectLst/>
                <a:latin typeface="Arial"/>
                <a:ea typeface="Arial"/>
                <a:cs typeface="Arial"/>
                <a:sym typeface="Arial"/>
              </a:rPr>
              <a:t> as a </a:t>
            </a:r>
            <a:r>
              <a:rPr lang="en-US" sz="1100" b="0" i="0" u="none" strike="noStrike" cap="none" dirty="0">
                <a:solidFill>
                  <a:srgbClr val="000000"/>
                </a:solidFill>
                <a:effectLst/>
                <a:latin typeface="Arial"/>
                <a:ea typeface="Arial"/>
                <a:cs typeface="Arial"/>
                <a:sym typeface="Arial"/>
                <a:hlinkClick r:id="rId7" tooltip="Story within a story"/>
              </a:rPr>
              <a:t>story within a story</a:t>
            </a:r>
            <a:r>
              <a:rPr lang="en-US" sz="1100" b="0" i="0" u="none" strike="noStrike" cap="none" dirty="0">
                <a:solidFill>
                  <a:srgbClr val="000000"/>
                </a:solidFill>
                <a:effectLst/>
                <a:latin typeface="Arial"/>
                <a:ea typeface="Arial"/>
                <a:cs typeface="Arial"/>
                <a:sym typeface="Arial"/>
              </a:rPr>
              <a:t>, wherein a narrator or character observing the telling of a story by another is reproduced in full, temporarily and without interruption shifting narration to the speaker. The first-person narrator can also be the </a:t>
            </a:r>
            <a:r>
              <a:rPr lang="en-US" sz="1100" b="0" i="0" u="none" strike="noStrike" cap="none" dirty="0">
                <a:solidFill>
                  <a:srgbClr val="000000"/>
                </a:solidFill>
                <a:effectLst/>
                <a:latin typeface="Arial"/>
                <a:ea typeface="Arial"/>
                <a:cs typeface="Arial"/>
                <a:sym typeface="Arial"/>
                <a:hlinkClick r:id="rId8" tooltip="Focal character"/>
              </a:rPr>
              <a:t>focal character</a:t>
            </a:r>
            <a:r>
              <a:rPr lang="en-US" sz="1100" b="0" i="0" u="none" strike="noStrike" cap="none" dirty="0">
                <a:solidFill>
                  <a:srgbClr val="000000"/>
                </a:solidFill>
                <a:effectLst/>
                <a:latin typeface="Arial"/>
                <a:ea typeface="Arial"/>
                <a:cs typeface="Arial"/>
                <a:sym typeface="Arial"/>
              </a:rPr>
              <a:t>.</a:t>
            </a:r>
            <a:endParaRPr lang="en-US" dirty="0"/>
          </a:p>
        </p:txBody>
      </p:sp>
    </p:spTree>
    <p:extLst>
      <p:ext uri="{BB962C8B-B14F-4D97-AF65-F5344CB8AC3E}">
        <p14:creationId xmlns:p14="http://schemas.microsoft.com/office/powerpoint/2010/main" val="21098107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10acde283df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10acde283df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65ad6b4699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65ad6b4699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41075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https://</a:t>
            </a:r>
            <a:r>
              <a:rPr lang="en-US" dirty="0" err="1"/>
              <a:t>www.youtube.com</a:t>
            </a:r>
            <a:r>
              <a:rPr lang="en-US" dirty="0"/>
              <a:t>/</a:t>
            </a:r>
            <a:r>
              <a:rPr lang="en-US" dirty="0" err="1"/>
              <a:t>watch?v</a:t>
            </a:r>
            <a:r>
              <a:rPr lang="en-US" dirty="0"/>
              <a:t>=</a:t>
            </a:r>
            <a:r>
              <a:rPr lang="en-US" dirty="0" err="1"/>
              <a:t>LRhbcDzbGSU&amp;t</a:t>
            </a:r>
            <a:r>
              <a:rPr lang="en-US" dirty="0"/>
              <a:t>=3955</a:t>
            </a:r>
          </a:p>
          <a:p>
            <a:pPr marL="158750" indent="0">
              <a:buNone/>
            </a:pPr>
            <a:r>
              <a:rPr lang="en-US" sz="1100" b="0" i="0" u="none" strike="noStrike" cap="none" dirty="0">
                <a:solidFill>
                  <a:srgbClr val="000000"/>
                </a:solidFill>
                <a:effectLst/>
                <a:latin typeface="Arial"/>
                <a:ea typeface="Arial"/>
                <a:cs typeface="Arial"/>
                <a:sym typeface="Arial"/>
              </a:rPr>
              <a:t>Narratives (The quest – 1 minute)</a:t>
            </a:r>
          </a:p>
          <a:p>
            <a:pPr marL="158750" indent="0">
              <a:buNone/>
            </a:pPr>
            <a:r>
              <a:rPr lang="en-US" sz="1100" b="0" i="0" u="none" strike="noStrike" cap="none" dirty="0">
                <a:solidFill>
                  <a:srgbClr val="000000"/>
                </a:solidFill>
                <a:effectLst/>
                <a:latin typeface="Arial"/>
                <a:ea typeface="Arial"/>
                <a:cs typeface="Arial"/>
                <a:sym typeface="Arial"/>
              </a:rPr>
              <a:t>105:55 - Robert Pinsky </a:t>
            </a:r>
          </a:p>
          <a:p>
            <a:pPr marL="158750" indent="0">
              <a:buNone/>
            </a:pPr>
            <a:r>
              <a:rPr lang="en-US" sz="1100" b="0" i="0" u="none" strike="noStrike" cap="none" dirty="0">
                <a:solidFill>
                  <a:srgbClr val="000000"/>
                </a:solidFill>
                <a:effectLst/>
                <a:latin typeface="Arial"/>
                <a:ea typeface="Arial"/>
                <a:cs typeface="Arial"/>
                <a:sym typeface="Arial"/>
              </a:rPr>
              <a:t>107:06 - potential end  - </a:t>
            </a:r>
            <a:r>
              <a:rPr lang="en-US" sz="1100" b="1" i="0" u="none" strike="noStrike" cap="none" dirty="0">
                <a:solidFill>
                  <a:srgbClr val="000000"/>
                </a:solidFill>
                <a:effectLst/>
                <a:latin typeface="Arial"/>
                <a:ea typeface="Arial"/>
                <a:cs typeface="Arial"/>
                <a:sym typeface="Arial"/>
              </a:rPr>
              <a:t>The imagery was very traditional</a:t>
            </a:r>
          </a:p>
          <a:p>
            <a:endParaRPr lang="en-US" dirty="0"/>
          </a:p>
        </p:txBody>
      </p:sp>
    </p:spTree>
    <p:extLst>
      <p:ext uri="{BB962C8B-B14F-4D97-AF65-F5344CB8AC3E}">
        <p14:creationId xmlns:p14="http://schemas.microsoft.com/office/powerpoint/2010/main" val="27467722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10c2ff6ec5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10c2ff6ec5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0c2ff6ec56_0_19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0c2ff6ec56_0_19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10c2ff6ec56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10c2ff6ec56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TALE-SPIN, developed by James Meehan in 1977, is a pioneering program in the field of artificial intelligence and natural language processing, particularly in the area of automatic story generation. It represents a significant milestone in the history of interactive fiction and text generation. Here are some key aspects that current students should know about TALE-SPIN: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1. **Concept and Design**: TALE-SPIN was designed to generate stories by simulating the motivations, emotions, and actions of its characters. The program created characters with specific goals and the ability to plan how to achieve these goals. This approach was a significant departure from earlier story generation systems that often relied on predefined plots or random combinations of story elements.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2. **Character-Driven Narratives**: One of the novel features of TALE-SPIN was its focus on character-driven narratives. Characters in TALE-SPIN were given psychological needs (like hunger), interpersonal relationships, and specific personality traits. These elements influenced their decisions and interactions, leading to more dynamic and unpredictable stories.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3. **Internal Simulation and Planning**: TALE-SPIN used internal simulation and planning algorithms to create its stories. It simulated a world in which characters would plan and execute actions based on their goals and the current state of the world. This approach is an early example of procedural content generation, a technique widely used in modern game design and interactive fiction.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4. **Narrative Structure**: The stories generated by TALE-SPIN had a basic narrative structure, including a beginning, a series of events, and a resolution. The program generated these stories by considering the logical sequence of events and the motivations of the characters.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5. **Limitations and Critique**: While innovative, TALE-SPIN had limitations. Some of its generated stories were nonsensical or lacked coherence, highlighting the challenges of creating a fully automated story generation system. It also struggled with the complexity and unpredictability of narrative storytelling.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6. **Legacy and Influence**: TALE-SPIN's approach to story generation has influenced subsequent developments in interactive fiction and AI-driven storytelling. It represents an early attempt to create narratives based on character psychology and world simulation, concepts that are central to many modern interactive fiction tools and game engines.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7. **Educational Value**: For students, TALE-SPIN serves as a historical example of the challenges and possibilities in automated story generation. It demonstrates the importance of character development, world modeling, and narrative coherence in creating engaging stories. Additionally, it highlights the ongoing challenge of bridging the gap between computational models and the rich complexity of human storytelling.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Studying TALE-SPIN can provide valuable insights into the evolution of interactive fiction and the ongoing efforts to create sophisticated AI-driven storytelling systems. It's a cornerstone in the field, illustrating both the potential and the hurdles in the quest to merge technology with the art of storytelling.</a:t>
            </a:r>
            <a:br>
              <a:rPr lang="en-US" dirty="0"/>
            </a:br>
            <a:br>
              <a:rPr lang="en-US" dirty="0"/>
            </a:br>
            <a:br>
              <a:rPr lang="en-US" dirty="0"/>
            </a:br>
            <a:r>
              <a:rPr lang="en-US" dirty="0"/>
              <a:t>UNIVERSE, developed by Mike K. Roberts in 1984, is another significant early example of a story generation program in the field of artificial intelligence and interactive fiction. Here's what current students should know about UNIVERSE: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1. **Concept and Scope**: UNIVERSE was designed to simulate an entire science fiction universe, complete with planets, spaceships, and aliens. Unlike TALE-SPIN, which focused on character-driven narratives within a small setting, UNIVERSE aimed to create a vast and dynamic world where stories could unfold on a much larger scale.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2. **World Building and Detail**: The program was notable for its detailed world-building. It could generate complex systems including economies, political structures, and social dynamics across different planets. This level of detail was groundbreaking for its time and showcased the potential of AI in creating rich, immersive worlds.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3. **Dynamic Story Generation**: UNIVERSE was able to generate stories dynamically based on the interactions between various elements of its world. The stories were not pre-scripted but emerged from the interplay of the world's components, such as the actions of characters, the politics of different societies, and the physical constraints of the universe.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4. **Character Autonomy and Complexity**: Characters in UNIVERSE had their own goals, motivations, and behaviors. They could make decisions, interact with other characters, and impact the world around them. This autonomy contributed to the generation of unique and unpredictable narratives.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5. **Influence on Interactive Fiction and Gaming**: UNIVERSE's approach to story generation through detailed world simulation has been influential in the development of later interactive fiction and open-world video games. The idea of a self-contained universe with its own rules and dynamics paved the way for more sophisticated narrative environments in gaming.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6. **Challenges and Limitations**: Despite its innovative design, UNIVERSE faced challenges similar to those of TALE-SPIN. Generating coherent and engaging stories within such a complex system was difficult, and the narratives sometimes lacked the depth and cohesiveness found in human-authored stories.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7. **Educational Importance**: For students, UNIVERSE represents an important step in the evolution of narrative generation and world simulation. It illustrates the challenges of balancing detailed world-building with effective storytelling and highlights the potential of AI to create expansive, dynamic narrative environments.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Studying UNIVERSE helps students understand the complexities involved in creating large-scale simulated worlds and the challenges of ensuring that emergent narratives remain engaging and coherent. Its legacy lies in demonstrating the ambitious scope that AI-driven storytelling can aspire to, paving the way for future advancements in interactive fiction and game design.</a:t>
            </a:r>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10c2ff6ec56_0_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10c2ff6ec56_0_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0acde283df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10acde283df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0" name="Google Shape;550;p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10acde283df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10acde283df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3" name="Google Shape;563;p1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7" name="Google Shape;577;p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4" name="Google Shape;584;p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10d5eeb472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10d5eeb472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5" name="Google Shape;605;p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0acde283d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0acde283d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100" b="0" i="0" u="none" strike="noStrike" cap="none">
                <a:solidFill>
                  <a:srgbClr val="000000"/>
                </a:solidFill>
                <a:latin typeface="Arial"/>
                <a:ea typeface="Arial"/>
                <a:cs typeface="Arial"/>
                <a:sym typeface="Arial"/>
              </a:rPr>
              <a:t>One forebearer of IF is the fantasy role-playing playing game Dungeons and Dragons, a framework for a theatrical interaction, for the exploration of simulated spaces, and for puzzle solving.</a:t>
            </a:r>
            <a:br>
              <a:rPr lang="en-US"/>
            </a:b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
        <p:cNvGrpSpPr/>
        <p:nvPr/>
      </p:nvGrpSpPr>
      <p:grpSpPr>
        <a:xfrm>
          <a:off x="0" y="0"/>
          <a:ext cx="0" cy="0"/>
          <a:chOff x="0" y="0"/>
          <a:chExt cx="0" cy="0"/>
        </a:xfrm>
      </p:grpSpPr>
      <p:sp>
        <p:nvSpPr>
          <p:cNvPr id="10" name="Google Shape;10;p1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6"/>
        <p:cNvGrpSpPr/>
        <p:nvPr/>
      </p:nvGrpSpPr>
      <p:grpSpPr>
        <a:xfrm>
          <a:off x="0" y="0"/>
          <a:ext cx="0" cy="0"/>
          <a:chOff x="0" y="0"/>
          <a:chExt cx="0" cy="0"/>
        </a:xfrm>
      </p:grpSpPr>
      <p:sp>
        <p:nvSpPr>
          <p:cNvPr id="47" name="Google Shape;47;p124"/>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8" name="Google Shape;48;p1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49"/>
        <p:cNvGrpSpPr/>
        <p:nvPr/>
      </p:nvGrpSpPr>
      <p:grpSpPr>
        <a:xfrm>
          <a:off x="0" y="0"/>
          <a:ext cx="0" cy="0"/>
          <a:chOff x="0" y="0"/>
          <a:chExt cx="0" cy="0"/>
        </a:xfrm>
      </p:grpSpPr>
      <p:sp>
        <p:nvSpPr>
          <p:cNvPr id="50" name="Google Shape;50;p1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SzPts val="1000"/>
              <a:buNone/>
              <a:defRPr sz="1000">
                <a:solidFill>
                  <a:schemeClr val="lt2"/>
                </a:solidFill>
              </a:defRPr>
            </a:lvl1pPr>
            <a:lvl2pPr marL="0" lvl="1" indent="0" algn="r">
              <a:lnSpc>
                <a:spcPct val="100000"/>
              </a:lnSpc>
              <a:spcBef>
                <a:spcPts val="0"/>
              </a:spcBef>
              <a:spcAft>
                <a:spcPts val="0"/>
              </a:spcAft>
              <a:buSzPts val="1000"/>
              <a:buNone/>
              <a:defRPr sz="1000">
                <a:solidFill>
                  <a:schemeClr val="lt2"/>
                </a:solidFill>
              </a:defRPr>
            </a:lvl2pPr>
            <a:lvl3pPr marL="0" lvl="2" indent="0" algn="r">
              <a:lnSpc>
                <a:spcPct val="100000"/>
              </a:lnSpc>
              <a:spcBef>
                <a:spcPts val="0"/>
              </a:spcBef>
              <a:spcAft>
                <a:spcPts val="0"/>
              </a:spcAft>
              <a:buSzPts val="1000"/>
              <a:buNone/>
              <a:defRPr sz="1000">
                <a:solidFill>
                  <a:schemeClr val="lt2"/>
                </a:solidFill>
              </a:defRPr>
            </a:lvl3pPr>
            <a:lvl4pPr marL="0" lvl="3" indent="0" algn="r">
              <a:lnSpc>
                <a:spcPct val="100000"/>
              </a:lnSpc>
              <a:spcBef>
                <a:spcPts val="0"/>
              </a:spcBef>
              <a:spcAft>
                <a:spcPts val="0"/>
              </a:spcAft>
              <a:buSzPts val="1000"/>
              <a:buNone/>
              <a:defRPr sz="1000">
                <a:solidFill>
                  <a:schemeClr val="lt2"/>
                </a:solidFill>
              </a:defRPr>
            </a:lvl4pPr>
            <a:lvl5pPr marL="0" lvl="4" indent="0" algn="r">
              <a:lnSpc>
                <a:spcPct val="100000"/>
              </a:lnSpc>
              <a:spcBef>
                <a:spcPts val="0"/>
              </a:spcBef>
              <a:spcAft>
                <a:spcPts val="0"/>
              </a:spcAft>
              <a:buSzPts val="1000"/>
              <a:buNone/>
              <a:defRPr sz="1000">
                <a:solidFill>
                  <a:schemeClr val="lt2"/>
                </a:solidFill>
              </a:defRPr>
            </a:lvl5pPr>
            <a:lvl6pPr marL="0" lvl="5" indent="0" algn="r">
              <a:lnSpc>
                <a:spcPct val="100000"/>
              </a:lnSpc>
              <a:spcBef>
                <a:spcPts val="0"/>
              </a:spcBef>
              <a:spcAft>
                <a:spcPts val="0"/>
              </a:spcAft>
              <a:buSzPts val="1000"/>
              <a:buNone/>
              <a:defRPr sz="1000">
                <a:solidFill>
                  <a:schemeClr val="lt2"/>
                </a:solidFill>
              </a:defRPr>
            </a:lvl6pPr>
            <a:lvl7pPr marL="0" lvl="6" indent="0" algn="r">
              <a:lnSpc>
                <a:spcPct val="100000"/>
              </a:lnSpc>
              <a:spcBef>
                <a:spcPts val="0"/>
              </a:spcBef>
              <a:spcAft>
                <a:spcPts val="0"/>
              </a:spcAft>
              <a:buSzPts val="1000"/>
              <a:buNone/>
              <a:defRPr sz="1000">
                <a:solidFill>
                  <a:schemeClr val="lt2"/>
                </a:solidFill>
              </a:defRPr>
            </a:lvl7pPr>
            <a:lvl8pPr marL="0" lvl="7" indent="0" algn="r">
              <a:lnSpc>
                <a:spcPct val="100000"/>
              </a:lnSpc>
              <a:spcBef>
                <a:spcPts val="0"/>
              </a:spcBef>
              <a:spcAft>
                <a:spcPts val="0"/>
              </a:spcAft>
              <a:buSzPts val="1000"/>
              <a:buNone/>
              <a:defRPr sz="1000">
                <a:solidFill>
                  <a:schemeClr val="lt2"/>
                </a:solidFill>
              </a:defRPr>
            </a:lvl8pPr>
            <a:lvl9pPr marL="0" lvl="8" indent="0" algn="r">
              <a:lnSpc>
                <a:spcPct val="100000"/>
              </a:lnSpc>
              <a:spcBef>
                <a:spcPts val="0"/>
              </a:spcBef>
              <a:spcAft>
                <a:spcPts val="0"/>
              </a:spcAft>
              <a:buSzPts val="1000"/>
              <a:buNone/>
              <a:defRPr sz="1000">
                <a:solidFill>
                  <a:schemeClr val="lt2"/>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hoto - Vertical">
  <p:cSld name="Photo - Vertical">
    <p:bg>
      <p:bgPr>
        <a:blipFill>
          <a:blip r:embed="rId2">
            <a:alphaModFix/>
          </a:blip>
          <a:stretch>
            <a:fillRect/>
          </a:stretch>
        </a:blipFill>
        <a:effectLst/>
      </p:bgPr>
    </p:bg>
    <p:spTree>
      <p:nvGrpSpPr>
        <p:cNvPr id="1" name="Shape 51"/>
        <p:cNvGrpSpPr/>
        <p:nvPr/>
      </p:nvGrpSpPr>
      <p:grpSpPr>
        <a:xfrm>
          <a:off x="0" y="0"/>
          <a:ext cx="0" cy="0"/>
          <a:chOff x="0" y="0"/>
          <a:chExt cx="0" cy="0"/>
        </a:xfrm>
      </p:grpSpPr>
      <p:sp>
        <p:nvSpPr>
          <p:cNvPr id="52" name="Google Shape;52;p126"/>
          <p:cNvSpPr>
            <a:spLocks noGrp="1"/>
          </p:cNvSpPr>
          <p:nvPr>
            <p:ph type="pic" idx="2"/>
          </p:nvPr>
        </p:nvSpPr>
        <p:spPr>
          <a:xfrm>
            <a:off x="3286125" y="964406"/>
            <a:ext cx="6425230" cy="3214688"/>
          </a:xfrm>
          <a:prstGeom prst="rect">
            <a:avLst/>
          </a:prstGeom>
          <a:noFill/>
          <a:ln w="25400" cap="flat" cmpd="sng">
            <a:solidFill>
              <a:srgbClr val="FFFFFF"/>
            </a:solidFill>
            <a:prstDash val="solid"/>
            <a:round/>
            <a:headEnd type="none" w="sm" len="sm"/>
            <a:tailEnd type="none" w="sm" len="sm"/>
          </a:ln>
        </p:spPr>
      </p:sp>
      <p:sp>
        <p:nvSpPr>
          <p:cNvPr id="53" name="Google Shape;53;p126"/>
          <p:cNvSpPr txBox="1">
            <a:spLocks noGrp="1"/>
          </p:cNvSpPr>
          <p:nvPr>
            <p:ph type="title"/>
          </p:nvPr>
        </p:nvSpPr>
        <p:spPr>
          <a:xfrm>
            <a:off x="446484" y="803672"/>
            <a:ext cx="4125516" cy="1741289"/>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800"/>
              <a:buNone/>
              <a:defRPr sz="3691">
                <a:solidFill>
                  <a:srgbClr val="FFFFFF"/>
                </a:solidFill>
                <a:latin typeface="Gill Sans"/>
                <a:ea typeface="Gill Sans"/>
                <a:cs typeface="Gill Sans"/>
                <a:sym typeface="Gill San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4" name="Google Shape;54;p126"/>
          <p:cNvSpPr txBox="1">
            <a:spLocks noGrp="1"/>
          </p:cNvSpPr>
          <p:nvPr>
            <p:ph type="body" idx="1"/>
          </p:nvPr>
        </p:nvSpPr>
        <p:spPr>
          <a:xfrm>
            <a:off x="446484" y="2585145"/>
            <a:ext cx="4125516" cy="1741289"/>
          </a:xfrm>
          <a:prstGeom prst="rect">
            <a:avLst/>
          </a:prstGeom>
          <a:noFill/>
          <a:ln>
            <a:noFill/>
          </a:ln>
        </p:spPr>
        <p:txBody>
          <a:bodyPr spcFirstLastPara="1" wrap="square" lIns="91425" tIns="91425" rIns="91425" bIns="91425" anchor="t" anchorCtr="0">
            <a:noAutofit/>
          </a:bodyPr>
          <a:lstStyle>
            <a:lvl1pPr marL="457200" lvl="0" indent="-228600" algn="ctr">
              <a:lnSpc>
                <a:spcPct val="115000"/>
              </a:lnSpc>
              <a:spcBef>
                <a:spcPts val="0"/>
              </a:spcBef>
              <a:spcAft>
                <a:spcPts val="0"/>
              </a:spcAft>
              <a:buSzPts val="1793"/>
              <a:buNone/>
              <a:defRPr sz="1793">
                <a:solidFill>
                  <a:srgbClr val="FFFFFF"/>
                </a:solidFill>
                <a:latin typeface="Gill Sans"/>
                <a:ea typeface="Gill Sans"/>
                <a:cs typeface="Gill Sans"/>
                <a:sym typeface="Gill Sans"/>
              </a:defRPr>
            </a:lvl1pPr>
            <a:lvl2pPr marL="914400" lvl="1" indent="-228600" algn="ctr">
              <a:lnSpc>
                <a:spcPct val="115000"/>
              </a:lnSpc>
              <a:spcBef>
                <a:spcPts val="0"/>
              </a:spcBef>
              <a:spcAft>
                <a:spcPts val="0"/>
              </a:spcAft>
              <a:buSzPts val="1793"/>
              <a:buNone/>
              <a:defRPr sz="1793">
                <a:solidFill>
                  <a:srgbClr val="FFFFFF"/>
                </a:solidFill>
                <a:latin typeface="Gill Sans"/>
                <a:ea typeface="Gill Sans"/>
                <a:cs typeface="Gill Sans"/>
                <a:sym typeface="Gill Sans"/>
              </a:defRPr>
            </a:lvl2pPr>
            <a:lvl3pPr marL="1371600" lvl="2" indent="-228600" algn="ctr">
              <a:lnSpc>
                <a:spcPct val="115000"/>
              </a:lnSpc>
              <a:spcBef>
                <a:spcPts val="0"/>
              </a:spcBef>
              <a:spcAft>
                <a:spcPts val="0"/>
              </a:spcAft>
              <a:buSzPts val="1793"/>
              <a:buNone/>
              <a:defRPr sz="1793">
                <a:solidFill>
                  <a:srgbClr val="FFFFFF"/>
                </a:solidFill>
                <a:latin typeface="Gill Sans"/>
                <a:ea typeface="Gill Sans"/>
                <a:cs typeface="Gill Sans"/>
                <a:sym typeface="Gill Sans"/>
              </a:defRPr>
            </a:lvl3pPr>
            <a:lvl4pPr marL="1828800" lvl="3" indent="-228600" algn="ctr">
              <a:lnSpc>
                <a:spcPct val="115000"/>
              </a:lnSpc>
              <a:spcBef>
                <a:spcPts val="0"/>
              </a:spcBef>
              <a:spcAft>
                <a:spcPts val="0"/>
              </a:spcAft>
              <a:buSzPts val="1793"/>
              <a:buNone/>
              <a:defRPr sz="1793">
                <a:solidFill>
                  <a:srgbClr val="FFFFFF"/>
                </a:solidFill>
                <a:latin typeface="Gill Sans"/>
                <a:ea typeface="Gill Sans"/>
                <a:cs typeface="Gill Sans"/>
                <a:sym typeface="Gill Sans"/>
              </a:defRPr>
            </a:lvl4pPr>
            <a:lvl5pPr marL="2286000" lvl="4" indent="-228600" algn="ctr">
              <a:lnSpc>
                <a:spcPct val="115000"/>
              </a:lnSpc>
              <a:spcBef>
                <a:spcPts val="0"/>
              </a:spcBef>
              <a:spcAft>
                <a:spcPts val="0"/>
              </a:spcAft>
              <a:buSzPts val="1793"/>
              <a:buNone/>
              <a:defRPr sz="1793">
                <a:solidFill>
                  <a:srgbClr val="FFFFFF"/>
                </a:solidFill>
                <a:latin typeface="Gill Sans"/>
                <a:ea typeface="Gill Sans"/>
                <a:cs typeface="Gill Sans"/>
                <a:sym typeface="Gill Sans"/>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5" name="Google Shape;55;p126"/>
          <p:cNvSpPr txBox="1">
            <a:spLocks noGrp="1"/>
          </p:cNvSpPr>
          <p:nvPr>
            <p:ph type="sldNum" idx="12"/>
          </p:nvPr>
        </p:nvSpPr>
        <p:spPr>
          <a:xfrm>
            <a:off x="4446984" y="4882306"/>
            <a:ext cx="241102" cy="194221"/>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SzPts val="949"/>
              <a:buNone/>
              <a:defRPr sz="949">
                <a:solidFill>
                  <a:srgbClr val="FFFFFF"/>
                </a:solidFill>
                <a:latin typeface="Gill Sans"/>
                <a:ea typeface="Gill Sans"/>
                <a:cs typeface="Gill Sans"/>
                <a:sym typeface="Gill Sans"/>
              </a:defRPr>
            </a:lvl1pPr>
            <a:lvl2pPr marL="0" lvl="1" indent="0" algn="r">
              <a:lnSpc>
                <a:spcPct val="100000"/>
              </a:lnSpc>
              <a:spcBef>
                <a:spcPts val="0"/>
              </a:spcBef>
              <a:spcAft>
                <a:spcPts val="0"/>
              </a:spcAft>
              <a:buSzPts val="949"/>
              <a:buNone/>
              <a:defRPr sz="949">
                <a:solidFill>
                  <a:srgbClr val="FFFFFF"/>
                </a:solidFill>
                <a:latin typeface="Gill Sans"/>
                <a:ea typeface="Gill Sans"/>
                <a:cs typeface="Gill Sans"/>
                <a:sym typeface="Gill Sans"/>
              </a:defRPr>
            </a:lvl2pPr>
            <a:lvl3pPr marL="0" lvl="2" indent="0" algn="r">
              <a:lnSpc>
                <a:spcPct val="100000"/>
              </a:lnSpc>
              <a:spcBef>
                <a:spcPts val="0"/>
              </a:spcBef>
              <a:spcAft>
                <a:spcPts val="0"/>
              </a:spcAft>
              <a:buSzPts val="949"/>
              <a:buNone/>
              <a:defRPr sz="949">
                <a:solidFill>
                  <a:srgbClr val="FFFFFF"/>
                </a:solidFill>
                <a:latin typeface="Gill Sans"/>
                <a:ea typeface="Gill Sans"/>
                <a:cs typeface="Gill Sans"/>
                <a:sym typeface="Gill Sans"/>
              </a:defRPr>
            </a:lvl3pPr>
            <a:lvl4pPr marL="0" lvl="3" indent="0" algn="r">
              <a:lnSpc>
                <a:spcPct val="100000"/>
              </a:lnSpc>
              <a:spcBef>
                <a:spcPts val="0"/>
              </a:spcBef>
              <a:spcAft>
                <a:spcPts val="0"/>
              </a:spcAft>
              <a:buSzPts val="949"/>
              <a:buNone/>
              <a:defRPr sz="949">
                <a:solidFill>
                  <a:srgbClr val="FFFFFF"/>
                </a:solidFill>
                <a:latin typeface="Gill Sans"/>
                <a:ea typeface="Gill Sans"/>
                <a:cs typeface="Gill Sans"/>
                <a:sym typeface="Gill Sans"/>
              </a:defRPr>
            </a:lvl4pPr>
            <a:lvl5pPr marL="0" lvl="4" indent="0" algn="r">
              <a:lnSpc>
                <a:spcPct val="100000"/>
              </a:lnSpc>
              <a:spcBef>
                <a:spcPts val="0"/>
              </a:spcBef>
              <a:spcAft>
                <a:spcPts val="0"/>
              </a:spcAft>
              <a:buSzPts val="949"/>
              <a:buNone/>
              <a:defRPr sz="949">
                <a:solidFill>
                  <a:srgbClr val="FFFFFF"/>
                </a:solidFill>
                <a:latin typeface="Gill Sans"/>
                <a:ea typeface="Gill Sans"/>
                <a:cs typeface="Gill Sans"/>
                <a:sym typeface="Gill Sans"/>
              </a:defRPr>
            </a:lvl5pPr>
            <a:lvl6pPr marL="0" lvl="5" indent="0" algn="r">
              <a:lnSpc>
                <a:spcPct val="100000"/>
              </a:lnSpc>
              <a:spcBef>
                <a:spcPts val="0"/>
              </a:spcBef>
              <a:spcAft>
                <a:spcPts val="0"/>
              </a:spcAft>
              <a:buSzPts val="949"/>
              <a:buNone/>
              <a:defRPr sz="949">
                <a:solidFill>
                  <a:srgbClr val="FFFFFF"/>
                </a:solidFill>
                <a:latin typeface="Gill Sans"/>
                <a:ea typeface="Gill Sans"/>
                <a:cs typeface="Gill Sans"/>
                <a:sym typeface="Gill Sans"/>
              </a:defRPr>
            </a:lvl6pPr>
            <a:lvl7pPr marL="0" lvl="6" indent="0" algn="r">
              <a:lnSpc>
                <a:spcPct val="100000"/>
              </a:lnSpc>
              <a:spcBef>
                <a:spcPts val="0"/>
              </a:spcBef>
              <a:spcAft>
                <a:spcPts val="0"/>
              </a:spcAft>
              <a:buSzPts val="949"/>
              <a:buNone/>
              <a:defRPr sz="949">
                <a:solidFill>
                  <a:srgbClr val="FFFFFF"/>
                </a:solidFill>
                <a:latin typeface="Gill Sans"/>
                <a:ea typeface="Gill Sans"/>
                <a:cs typeface="Gill Sans"/>
                <a:sym typeface="Gill Sans"/>
              </a:defRPr>
            </a:lvl7pPr>
            <a:lvl8pPr marL="0" lvl="7" indent="0" algn="r">
              <a:lnSpc>
                <a:spcPct val="100000"/>
              </a:lnSpc>
              <a:spcBef>
                <a:spcPts val="0"/>
              </a:spcBef>
              <a:spcAft>
                <a:spcPts val="0"/>
              </a:spcAft>
              <a:buSzPts val="949"/>
              <a:buNone/>
              <a:defRPr sz="949">
                <a:solidFill>
                  <a:srgbClr val="FFFFFF"/>
                </a:solidFill>
                <a:latin typeface="Gill Sans"/>
                <a:ea typeface="Gill Sans"/>
                <a:cs typeface="Gill Sans"/>
                <a:sym typeface="Gill Sans"/>
              </a:defRPr>
            </a:lvl8pPr>
            <a:lvl9pPr marL="0" lvl="8" indent="0" algn="r">
              <a:lnSpc>
                <a:spcPct val="100000"/>
              </a:lnSpc>
              <a:spcBef>
                <a:spcPts val="0"/>
              </a:spcBef>
              <a:spcAft>
                <a:spcPts val="0"/>
              </a:spcAft>
              <a:buSzPts val="949"/>
              <a:buNone/>
              <a:defRPr sz="949">
                <a:solidFill>
                  <a:srgbClr val="FFFFFF"/>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b="0" i="0" u="none" strike="noStrike" cap="non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6"/>
        <p:cNvGrpSpPr/>
        <p:nvPr/>
      </p:nvGrpSpPr>
      <p:grpSpPr>
        <a:xfrm>
          <a:off x="0" y="0"/>
          <a:ext cx="0" cy="0"/>
          <a:chOff x="0" y="0"/>
          <a:chExt cx="0" cy="0"/>
        </a:xfrm>
      </p:grpSpPr>
      <p:sp>
        <p:nvSpPr>
          <p:cNvPr id="57" name="Google Shape;57;p12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58" name="Google Shape;58;p12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59" name="Google Shape;59;p1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0"/>
        <p:cNvGrpSpPr/>
        <p:nvPr/>
      </p:nvGrpSpPr>
      <p:grpSpPr>
        <a:xfrm>
          <a:off x="0" y="0"/>
          <a:ext cx="0" cy="0"/>
          <a:chOff x="0" y="0"/>
          <a:chExt cx="0" cy="0"/>
        </a:xfrm>
      </p:grpSpPr>
      <p:sp>
        <p:nvSpPr>
          <p:cNvPr id="61" name="Google Shape;61;p128"/>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62" name="Google Shape;62;p1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63"/>
        <p:cNvGrpSpPr/>
        <p:nvPr/>
      </p:nvGrpSpPr>
      <p:grpSpPr>
        <a:xfrm>
          <a:off x="0" y="0"/>
          <a:ext cx="0" cy="0"/>
          <a:chOff x="0" y="0"/>
          <a:chExt cx="0" cy="0"/>
        </a:xfrm>
      </p:grpSpPr>
      <p:sp>
        <p:nvSpPr>
          <p:cNvPr id="64" name="Google Shape;64;p1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5" name="Google Shape;65;p1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SzPts val="1000"/>
              <a:buNone/>
              <a:defRPr sz="1000">
                <a:solidFill>
                  <a:schemeClr val="lt2"/>
                </a:solidFill>
              </a:defRPr>
            </a:lvl1pPr>
            <a:lvl2pPr marL="0" lvl="1" indent="0" algn="r">
              <a:lnSpc>
                <a:spcPct val="100000"/>
              </a:lnSpc>
              <a:spcBef>
                <a:spcPts val="0"/>
              </a:spcBef>
              <a:spcAft>
                <a:spcPts val="0"/>
              </a:spcAft>
              <a:buSzPts val="1000"/>
              <a:buNone/>
              <a:defRPr sz="1000">
                <a:solidFill>
                  <a:schemeClr val="lt2"/>
                </a:solidFill>
              </a:defRPr>
            </a:lvl2pPr>
            <a:lvl3pPr marL="0" lvl="2" indent="0" algn="r">
              <a:lnSpc>
                <a:spcPct val="100000"/>
              </a:lnSpc>
              <a:spcBef>
                <a:spcPts val="0"/>
              </a:spcBef>
              <a:spcAft>
                <a:spcPts val="0"/>
              </a:spcAft>
              <a:buSzPts val="1000"/>
              <a:buNone/>
              <a:defRPr sz="1000">
                <a:solidFill>
                  <a:schemeClr val="lt2"/>
                </a:solidFill>
              </a:defRPr>
            </a:lvl3pPr>
            <a:lvl4pPr marL="0" lvl="3" indent="0" algn="r">
              <a:lnSpc>
                <a:spcPct val="100000"/>
              </a:lnSpc>
              <a:spcBef>
                <a:spcPts val="0"/>
              </a:spcBef>
              <a:spcAft>
                <a:spcPts val="0"/>
              </a:spcAft>
              <a:buSzPts val="1000"/>
              <a:buNone/>
              <a:defRPr sz="1000">
                <a:solidFill>
                  <a:schemeClr val="lt2"/>
                </a:solidFill>
              </a:defRPr>
            </a:lvl4pPr>
            <a:lvl5pPr marL="0" lvl="4" indent="0" algn="r">
              <a:lnSpc>
                <a:spcPct val="100000"/>
              </a:lnSpc>
              <a:spcBef>
                <a:spcPts val="0"/>
              </a:spcBef>
              <a:spcAft>
                <a:spcPts val="0"/>
              </a:spcAft>
              <a:buSzPts val="1000"/>
              <a:buNone/>
              <a:defRPr sz="1000">
                <a:solidFill>
                  <a:schemeClr val="lt2"/>
                </a:solidFill>
              </a:defRPr>
            </a:lvl5pPr>
            <a:lvl6pPr marL="0" lvl="5" indent="0" algn="r">
              <a:lnSpc>
                <a:spcPct val="100000"/>
              </a:lnSpc>
              <a:spcBef>
                <a:spcPts val="0"/>
              </a:spcBef>
              <a:spcAft>
                <a:spcPts val="0"/>
              </a:spcAft>
              <a:buSzPts val="1000"/>
              <a:buNone/>
              <a:defRPr sz="1000">
                <a:solidFill>
                  <a:schemeClr val="lt2"/>
                </a:solidFill>
              </a:defRPr>
            </a:lvl6pPr>
            <a:lvl7pPr marL="0" lvl="6" indent="0" algn="r">
              <a:lnSpc>
                <a:spcPct val="100000"/>
              </a:lnSpc>
              <a:spcBef>
                <a:spcPts val="0"/>
              </a:spcBef>
              <a:spcAft>
                <a:spcPts val="0"/>
              </a:spcAft>
              <a:buSzPts val="1000"/>
              <a:buNone/>
              <a:defRPr sz="1000">
                <a:solidFill>
                  <a:schemeClr val="lt2"/>
                </a:solidFill>
              </a:defRPr>
            </a:lvl7pPr>
            <a:lvl8pPr marL="0" lvl="7" indent="0" algn="r">
              <a:lnSpc>
                <a:spcPct val="100000"/>
              </a:lnSpc>
              <a:spcBef>
                <a:spcPts val="0"/>
              </a:spcBef>
              <a:spcAft>
                <a:spcPts val="0"/>
              </a:spcAft>
              <a:buSzPts val="1000"/>
              <a:buNone/>
              <a:defRPr sz="1000">
                <a:solidFill>
                  <a:schemeClr val="lt2"/>
                </a:solidFill>
              </a:defRPr>
            </a:lvl8pPr>
            <a:lvl9pPr marL="0" lvl="8" indent="0" algn="r">
              <a:lnSpc>
                <a:spcPct val="100000"/>
              </a:lnSpc>
              <a:spcBef>
                <a:spcPts val="0"/>
              </a:spcBef>
              <a:spcAft>
                <a:spcPts val="0"/>
              </a:spcAft>
              <a:buSzPts val="1000"/>
              <a:buNone/>
              <a:defRPr sz="1000">
                <a:solidFill>
                  <a:schemeClr val="lt2"/>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16"/>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3" name="Google Shape;13;p116"/>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4" name="Google Shape;14;p1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5"/>
        <p:cNvGrpSpPr/>
        <p:nvPr/>
      </p:nvGrpSpPr>
      <p:grpSpPr>
        <a:xfrm>
          <a:off x="0" y="0"/>
          <a:ext cx="0" cy="0"/>
          <a:chOff x="0" y="0"/>
          <a:chExt cx="0" cy="0"/>
        </a:xfrm>
      </p:grpSpPr>
      <p:sp>
        <p:nvSpPr>
          <p:cNvPr id="16" name="Google Shape;16;p1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 name="Google Shape;17;p11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8" name="Google Shape;18;p11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9" name="Google Shape;19;p1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1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11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3" name="Google Shape;23;p118"/>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 name="Google Shape;24;p118"/>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 name="Google Shape;25;p1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r>
              <a:rPr lang="en-US"/>
              <a:t>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Google Shape;27;p11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8" name="Google Shape;28;p1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
        <p:cNvGrpSpPr/>
        <p:nvPr/>
      </p:nvGrpSpPr>
      <p:grpSpPr>
        <a:xfrm>
          <a:off x="0" y="0"/>
          <a:ext cx="0" cy="0"/>
          <a:chOff x="0" y="0"/>
          <a:chExt cx="0" cy="0"/>
        </a:xfrm>
      </p:grpSpPr>
      <p:sp>
        <p:nvSpPr>
          <p:cNvPr id="30" name="Google Shape;30;p1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1" name="Google Shape;31;p12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2" name="Google Shape;32;p1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
        <p:cNvGrpSpPr/>
        <p:nvPr/>
      </p:nvGrpSpPr>
      <p:grpSpPr>
        <a:xfrm>
          <a:off x="0" y="0"/>
          <a:ext cx="0" cy="0"/>
          <a:chOff x="0" y="0"/>
          <a:chExt cx="0" cy="0"/>
        </a:xfrm>
      </p:grpSpPr>
      <p:sp>
        <p:nvSpPr>
          <p:cNvPr id="34" name="Google Shape;34;p121"/>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12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6" name="Google Shape;36;p12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7" name="Google Shape;37;p121"/>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dk1"/>
              </a:buClr>
              <a:buSzPts val="1800"/>
              <a:buChar char="●"/>
              <a:defRPr>
                <a:solidFill>
                  <a:schemeClr val="dk1"/>
                </a:solidFill>
              </a:defRPr>
            </a:lvl1pPr>
            <a:lvl2pPr marL="914400" lvl="1" indent="-317500" algn="l">
              <a:lnSpc>
                <a:spcPct val="115000"/>
              </a:lnSpc>
              <a:spcBef>
                <a:spcPts val="1600"/>
              </a:spcBef>
              <a:spcAft>
                <a:spcPts val="0"/>
              </a:spcAft>
              <a:buClr>
                <a:schemeClr val="dk1"/>
              </a:buClr>
              <a:buSzPts val="1400"/>
              <a:buChar char="○"/>
              <a:defRPr>
                <a:solidFill>
                  <a:schemeClr val="dk1"/>
                </a:solidFill>
              </a:defRPr>
            </a:lvl2pPr>
            <a:lvl3pPr marL="1371600" lvl="2" indent="-317500" algn="l">
              <a:lnSpc>
                <a:spcPct val="115000"/>
              </a:lnSpc>
              <a:spcBef>
                <a:spcPts val="1600"/>
              </a:spcBef>
              <a:spcAft>
                <a:spcPts val="0"/>
              </a:spcAft>
              <a:buClr>
                <a:schemeClr val="dk1"/>
              </a:buClr>
              <a:buSzPts val="1400"/>
              <a:buChar char="■"/>
              <a:defRPr>
                <a:solidFill>
                  <a:schemeClr val="dk1"/>
                </a:solidFill>
              </a:defRPr>
            </a:lvl3pPr>
            <a:lvl4pPr marL="1828800" lvl="3" indent="-317500" algn="l">
              <a:lnSpc>
                <a:spcPct val="115000"/>
              </a:lnSpc>
              <a:spcBef>
                <a:spcPts val="1600"/>
              </a:spcBef>
              <a:spcAft>
                <a:spcPts val="0"/>
              </a:spcAft>
              <a:buClr>
                <a:schemeClr val="dk1"/>
              </a:buClr>
              <a:buSzPts val="1400"/>
              <a:buChar char="●"/>
              <a:defRPr>
                <a:solidFill>
                  <a:schemeClr val="dk1"/>
                </a:solidFill>
              </a:defRPr>
            </a:lvl4pPr>
            <a:lvl5pPr marL="2286000" lvl="4" indent="-317500" algn="l">
              <a:lnSpc>
                <a:spcPct val="115000"/>
              </a:lnSpc>
              <a:spcBef>
                <a:spcPts val="1600"/>
              </a:spcBef>
              <a:spcAft>
                <a:spcPts val="0"/>
              </a:spcAft>
              <a:buClr>
                <a:schemeClr val="dk1"/>
              </a:buClr>
              <a:buSzPts val="1400"/>
              <a:buChar char="○"/>
              <a:defRPr>
                <a:solidFill>
                  <a:schemeClr val="dk1"/>
                </a:solidFill>
              </a:defRPr>
            </a:lvl5pPr>
            <a:lvl6pPr marL="2743200" lvl="5" indent="-317500" algn="l">
              <a:lnSpc>
                <a:spcPct val="115000"/>
              </a:lnSpc>
              <a:spcBef>
                <a:spcPts val="1600"/>
              </a:spcBef>
              <a:spcAft>
                <a:spcPts val="0"/>
              </a:spcAft>
              <a:buClr>
                <a:schemeClr val="dk1"/>
              </a:buClr>
              <a:buSzPts val="1400"/>
              <a:buChar char="■"/>
              <a:defRPr>
                <a:solidFill>
                  <a:schemeClr val="dk1"/>
                </a:solidFill>
              </a:defRPr>
            </a:lvl6pPr>
            <a:lvl7pPr marL="3200400" lvl="6" indent="-317500" algn="l">
              <a:lnSpc>
                <a:spcPct val="115000"/>
              </a:lnSpc>
              <a:spcBef>
                <a:spcPts val="1600"/>
              </a:spcBef>
              <a:spcAft>
                <a:spcPts val="0"/>
              </a:spcAft>
              <a:buClr>
                <a:schemeClr val="dk1"/>
              </a:buClr>
              <a:buSzPts val="1400"/>
              <a:buChar char="●"/>
              <a:defRPr>
                <a:solidFill>
                  <a:schemeClr val="dk1"/>
                </a:solidFill>
              </a:defRPr>
            </a:lvl7pPr>
            <a:lvl8pPr marL="3657600" lvl="7" indent="-317500" algn="l">
              <a:lnSpc>
                <a:spcPct val="115000"/>
              </a:lnSpc>
              <a:spcBef>
                <a:spcPts val="1600"/>
              </a:spcBef>
              <a:spcAft>
                <a:spcPts val="0"/>
              </a:spcAft>
              <a:buClr>
                <a:schemeClr val="dk1"/>
              </a:buClr>
              <a:buSzPts val="1400"/>
              <a:buChar char="○"/>
              <a:defRPr>
                <a:solidFill>
                  <a:schemeClr val="dk1"/>
                </a:solidFill>
              </a:defRPr>
            </a:lvl8pPr>
            <a:lvl9pPr marL="4114800" lvl="8" indent="-317500" algn="l">
              <a:lnSpc>
                <a:spcPct val="115000"/>
              </a:lnSpc>
              <a:spcBef>
                <a:spcPts val="1600"/>
              </a:spcBef>
              <a:spcAft>
                <a:spcPts val="1600"/>
              </a:spcAft>
              <a:buClr>
                <a:schemeClr val="dk1"/>
              </a:buClr>
              <a:buSzPts val="1400"/>
              <a:buChar char="■"/>
              <a:defRPr>
                <a:solidFill>
                  <a:schemeClr val="dk1"/>
                </a:solidFill>
              </a:defRPr>
            </a:lvl9pPr>
          </a:lstStyle>
          <a:p>
            <a:endParaRPr/>
          </a:p>
        </p:txBody>
      </p:sp>
      <p:sp>
        <p:nvSpPr>
          <p:cNvPr id="38" name="Google Shape;38;p1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9"/>
        <p:cNvGrpSpPr/>
        <p:nvPr/>
      </p:nvGrpSpPr>
      <p:grpSpPr>
        <a:xfrm>
          <a:off x="0" y="0"/>
          <a:ext cx="0" cy="0"/>
          <a:chOff x="0" y="0"/>
          <a:chExt cx="0" cy="0"/>
        </a:xfrm>
      </p:grpSpPr>
      <p:sp>
        <p:nvSpPr>
          <p:cNvPr id="40" name="Google Shape;40;p122"/>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1" name="Google Shape;41;p122"/>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2" name="Google Shape;42;p1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1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5" name="Google Shape;45;p1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1600"/>
              </a:spcBef>
              <a:spcAft>
                <a:spcPts val="160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endParaRPr/>
          </a:p>
        </p:txBody>
      </p:sp>
      <p:sp>
        <p:nvSpPr>
          <p:cNvPr id="8" name="Google Shape;8;p1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interactive-fiction-class.org/"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5.jp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5.jp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hyperlink" Target="https://www.kickstarter.com/zinequest"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2.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zhudotexe/kani"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5.jpe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48.jpeg"/></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image" Target="../media/image51.tiff"/><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hyperlink" Target="https://grizel.itch.io/"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2.xml"/><Relationship Id="rId1" Type="http://schemas.openxmlformats.org/officeDocument/2006/relationships/video" Target="https://www.youtube.com/embed/LRhbcDzbGSU?start=3955&amp;feature=oembed" TargetMode="External"/><Relationship Id="rId4" Type="http://schemas.openxmlformats.org/officeDocument/2006/relationships/image" Target="../media/image56.jpe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8" Type="http://schemas.openxmlformats.org/officeDocument/2006/relationships/hyperlink" Target="https://h2g2.com/edited_entry/A20600641" TargetMode="External"/><Relationship Id="rId3" Type="http://schemas.openxmlformats.org/officeDocument/2006/relationships/hyperlink" Target="https://www.youtube.com/watch?v=LRhbcDzbGSU" TargetMode="External"/><Relationship Id="rId7" Type="http://schemas.openxmlformats.org/officeDocument/2006/relationships/hyperlink" Target="https://mark-riedl.medium.com/an-introduction-to-ai-story-generation-7f99a450f615" TargetMode="External"/><Relationship Id="rId2" Type="http://schemas.openxmlformats.org/officeDocument/2006/relationships/notesSlide" Target="../notesSlides/notesSlide62.xml"/><Relationship Id="rId1" Type="http://schemas.openxmlformats.org/officeDocument/2006/relationships/slideLayout" Target="../slideLayouts/slideLayout4.xml"/><Relationship Id="rId6" Type="http://schemas.openxmlformats.org/officeDocument/2006/relationships/hyperlink" Target="https://www.youtube.com/watch?v=Sehaj4mw38s" TargetMode="External"/><Relationship Id="rId5" Type="http://schemas.openxmlformats.org/officeDocument/2006/relationships/hyperlink" Target="https://adventuron.blogspot.com/2019/07/video-tutorial-beginners-guide-to.html" TargetMode="External"/><Relationship Id="rId4" Type="http://schemas.openxmlformats.org/officeDocument/2006/relationships/hyperlink" Target="https://adventuron.io/classroom/" TargetMode="External"/><Relationship Id="rId9" Type="http://schemas.openxmlformats.org/officeDocument/2006/relationships/hyperlink" Target="https://itch.io/games/tag-interactive-fiction/tag-text-based"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slideLayout" Target="../slideLayouts/slideLayout12.xml"/><Relationship Id="rId1" Type="http://schemas.openxmlformats.org/officeDocument/2006/relationships/video" Target="https://www.youtube.com/embed/XzKn_xLRLcM?feature=oembed"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hyperlink" Target="https://colinraffel.com/blog/role-playing-seminar.html" TargetMode="External"/><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hyperlink" Target="https://interactive-fiction-class.org/" TargetMode="External"/><Relationship Id="rId2" Type="http://schemas.openxmlformats.org/officeDocument/2006/relationships/notesSlide" Target="../notesSlides/notesSlide68.xml"/><Relationship Id="rId1" Type="http://schemas.openxmlformats.org/officeDocument/2006/relationships/slideLayout" Target="../slideLayouts/slideLayout6.xml"/><Relationship Id="rId4" Type="http://schemas.openxmlformats.org/officeDocument/2006/relationships/hyperlink" Target="https://canvas.upenn.edu/courses/1770477"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slideLayout" Target="../slideLayouts/slideLayout12.xml"/><Relationship Id="rId1" Type="http://schemas.openxmlformats.org/officeDocument/2006/relationships/video" Target="https://www.youtube.com/embed/4nigRT2KmCE?feature=oembed"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2"/>
          <p:cNvSpPr txBox="1"/>
          <p:nvPr/>
        </p:nvSpPr>
        <p:spPr>
          <a:xfrm>
            <a:off x="311700" y="2739532"/>
            <a:ext cx="8520600" cy="2052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lt2"/>
              </a:buClr>
              <a:buSzPts val="2800"/>
              <a:buFont typeface="Arial"/>
              <a:buNone/>
            </a:pPr>
            <a:r>
              <a:rPr lang="en-US" sz="2800" b="0" i="0" u="none" strike="noStrike" cap="none" dirty="0">
                <a:solidFill>
                  <a:schemeClr val="lt2"/>
                </a:solidFill>
                <a:latin typeface="Arial"/>
                <a:ea typeface="Arial"/>
                <a:cs typeface="Arial"/>
                <a:sym typeface="Arial"/>
              </a:rPr>
              <a:t>Chris </a:t>
            </a:r>
            <a:r>
              <a:rPr lang="en-US" sz="2800" b="0" i="0" u="none" strike="noStrike" cap="none" dirty="0" err="1">
                <a:solidFill>
                  <a:schemeClr val="lt2"/>
                </a:solidFill>
                <a:latin typeface="Arial"/>
                <a:ea typeface="Arial"/>
                <a:cs typeface="Arial"/>
                <a:sym typeface="Arial"/>
              </a:rPr>
              <a:t>Callison</a:t>
            </a:r>
            <a:r>
              <a:rPr lang="en-US" sz="2800" b="0" i="0" u="none" strike="noStrike" cap="none" dirty="0">
                <a:solidFill>
                  <a:schemeClr val="lt2"/>
                </a:solidFill>
                <a:latin typeface="Arial"/>
                <a:ea typeface="Arial"/>
                <a:cs typeface="Arial"/>
                <a:sym typeface="Arial"/>
              </a:rPr>
              <a:t>-Burch</a:t>
            </a:r>
          </a:p>
          <a:p>
            <a:pPr marL="0" marR="0" lvl="0" indent="0" algn="ctr" rtl="0">
              <a:lnSpc>
                <a:spcPct val="100000"/>
              </a:lnSpc>
              <a:spcBef>
                <a:spcPts val="0"/>
              </a:spcBef>
              <a:spcAft>
                <a:spcPts val="0"/>
              </a:spcAft>
              <a:buClr>
                <a:schemeClr val="lt2"/>
              </a:buClr>
              <a:buSzPts val="2800"/>
              <a:buFont typeface="Arial"/>
              <a:buNone/>
            </a:pPr>
            <a:endParaRPr lang="en-US" sz="2800" dirty="0">
              <a:solidFill>
                <a:schemeClr val="lt2"/>
              </a:solidFill>
            </a:endParaRPr>
          </a:p>
          <a:p>
            <a:pPr marL="0" marR="0" lvl="0" indent="0" algn="ctr" rtl="0">
              <a:lnSpc>
                <a:spcPct val="100000"/>
              </a:lnSpc>
              <a:spcBef>
                <a:spcPts val="0"/>
              </a:spcBef>
              <a:spcAft>
                <a:spcPts val="0"/>
              </a:spcAft>
              <a:buClr>
                <a:schemeClr val="lt2"/>
              </a:buClr>
              <a:buSzPts val="2800"/>
              <a:buFont typeface="Arial"/>
              <a:buNone/>
            </a:pPr>
            <a:r>
              <a:rPr lang="en-US" sz="2800" dirty="0">
                <a:solidFill>
                  <a:schemeClr val="lt2"/>
                </a:solidFill>
              </a:rPr>
              <a:t>TAs: Andrew Zhu, Anson </a:t>
            </a:r>
            <a:r>
              <a:rPr lang="en-US" sz="2800" dirty="0" err="1">
                <a:solidFill>
                  <a:schemeClr val="lt2"/>
                </a:solidFill>
              </a:rPr>
              <a:t>Runsheng</a:t>
            </a:r>
            <a:r>
              <a:rPr lang="en-US" sz="2800" dirty="0">
                <a:solidFill>
                  <a:schemeClr val="lt2"/>
                </a:solidFill>
              </a:rPr>
              <a:t> Huang,</a:t>
            </a:r>
          </a:p>
          <a:p>
            <a:pPr marL="0" marR="0" lvl="0" indent="0" algn="ctr" rtl="0">
              <a:lnSpc>
                <a:spcPct val="100000"/>
              </a:lnSpc>
              <a:spcBef>
                <a:spcPts val="0"/>
              </a:spcBef>
              <a:spcAft>
                <a:spcPts val="0"/>
              </a:spcAft>
              <a:buClr>
                <a:schemeClr val="lt2"/>
              </a:buClr>
              <a:buSzPts val="2800"/>
              <a:buFont typeface="Arial"/>
              <a:buNone/>
            </a:pPr>
            <a:r>
              <a:rPr lang="en-US" sz="2800" dirty="0">
                <a:solidFill>
                  <a:schemeClr val="lt2"/>
                </a:solidFill>
              </a:rPr>
              <a:t>Kyle </a:t>
            </a:r>
            <a:r>
              <a:rPr lang="en-US" sz="2800" dirty="0" err="1">
                <a:solidFill>
                  <a:schemeClr val="lt2"/>
                </a:solidFill>
              </a:rPr>
              <a:t>Jaewoo</a:t>
            </a:r>
            <a:r>
              <a:rPr lang="en-US" sz="2800" dirty="0">
                <a:solidFill>
                  <a:schemeClr val="lt2"/>
                </a:solidFill>
              </a:rPr>
              <a:t> Song</a:t>
            </a:r>
            <a:endParaRPr sz="2800" b="0" i="0" u="none" strike="noStrike" cap="none" dirty="0">
              <a:solidFill>
                <a:schemeClr val="lt2"/>
              </a:solidFill>
              <a:latin typeface="Arial"/>
              <a:ea typeface="Arial"/>
              <a:cs typeface="Arial"/>
              <a:sym typeface="Arial"/>
            </a:endParaRPr>
          </a:p>
          <a:p>
            <a:pPr marL="0" marR="0" lvl="0" indent="0" algn="ctr" rtl="0">
              <a:lnSpc>
                <a:spcPct val="100000"/>
              </a:lnSpc>
              <a:spcBef>
                <a:spcPts val="1000"/>
              </a:spcBef>
              <a:spcAft>
                <a:spcPts val="0"/>
              </a:spcAft>
              <a:buClr>
                <a:schemeClr val="lt2"/>
              </a:buClr>
              <a:buSzPts val="2800"/>
              <a:buFont typeface="Arial"/>
              <a:buNone/>
            </a:pPr>
            <a:r>
              <a:rPr lang="en-US" sz="2800" b="0" i="0" u="none" strike="noStrike" cap="none" dirty="0">
                <a:solidFill>
                  <a:schemeClr val="lt2"/>
                </a:solidFill>
                <a:latin typeface="Arial"/>
                <a:ea typeface="Arial"/>
                <a:cs typeface="Arial"/>
                <a:sym typeface="Arial"/>
                <a:hlinkClick r:id="rId3"/>
              </a:rPr>
              <a:t>http://interactive-fiction-</a:t>
            </a:r>
            <a:r>
              <a:rPr lang="en-US" sz="2800" b="0" i="0" u="none" strike="noStrike" cap="none" dirty="0" err="1">
                <a:solidFill>
                  <a:schemeClr val="lt2"/>
                </a:solidFill>
                <a:latin typeface="Arial"/>
                <a:ea typeface="Arial"/>
                <a:cs typeface="Arial"/>
                <a:sym typeface="Arial"/>
                <a:hlinkClick r:id="rId3"/>
              </a:rPr>
              <a:t>class.org</a:t>
            </a:r>
            <a:endParaRPr dirty="0"/>
          </a:p>
          <a:p>
            <a:pPr marL="0" marR="0" lvl="0" indent="0" algn="l" rtl="0">
              <a:lnSpc>
                <a:spcPct val="100000"/>
              </a:lnSpc>
              <a:spcBef>
                <a:spcPts val="0"/>
              </a:spcBef>
              <a:spcAft>
                <a:spcPts val="0"/>
              </a:spcAft>
              <a:buClr>
                <a:schemeClr val="lt2"/>
              </a:buClr>
              <a:buSzPts val="2800"/>
              <a:buFont typeface="Arial"/>
              <a:buNone/>
            </a:pPr>
            <a:endParaRPr sz="2800" b="0" i="0" u="none" strike="noStrike" cap="none" dirty="0">
              <a:solidFill>
                <a:schemeClr val="lt2"/>
              </a:solidFill>
              <a:latin typeface="Arial"/>
              <a:ea typeface="Arial"/>
              <a:cs typeface="Arial"/>
              <a:sym typeface="Arial"/>
            </a:endParaRPr>
          </a:p>
        </p:txBody>
      </p:sp>
      <p:sp>
        <p:nvSpPr>
          <p:cNvPr id="71" name="Google Shape;7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US"/>
              <a:t>Interactive Fiction and Text Generation</a:t>
            </a:r>
            <a:endParaRPr/>
          </a:p>
        </p:txBody>
      </p:sp>
      <p:sp>
        <p:nvSpPr>
          <p:cNvPr id="72" name="Google Shape;72;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11"/>
          <p:cNvPicPr preferRelativeResize="0"/>
          <p:nvPr/>
        </p:nvPicPr>
        <p:blipFill rotWithShape="1">
          <a:blip r:embed="rId3">
            <a:alphaModFix amt="50000"/>
          </a:blip>
          <a:srcRect/>
          <a:stretch/>
        </p:blipFill>
        <p:spPr>
          <a:xfrm rot="-5400000">
            <a:off x="1651026" y="-3853848"/>
            <a:ext cx="7468442" cy="11149352"/>
          </a:xfrm>
          <a:prstGeom prst="rect">
            <a:avLst/>
          </a:prstGeom>
          <a:noFill/>
          <a:ln>
            <a:noFill/>
          </a:ln>
        </p:spPr>
      </p:pic>
      <p:sp>
        <p:nvSpPr>
          <p:cNvPr id="165" name="Google Shape;165;p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Dungeons and Dragons (D&amp;D)</a:t>
            </a:r>
            <a:endParaRPr/>
          </a:p>
        </p:txBody>
      </p:sp>
      <p:sp>
        <p:nvSpPr>
          <p:cNvPr id="166" name="Google Shape;166;p1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Char char="●"/>
            </a:pPr>
            <a:r>
              <a:rPr lang="en-US" sz="2000">
                <a:solidFill>
                  <a:schemeClr val="dk1"/>
                </a:solidFill>
              </a:rPr>
              <a:t>An </a:t>
            </a:r>
            <a:r>
              <a:rPr lang="en-US" sz="2000">
                <a:solidFill>
                  <a:srgbClr val="FF9900"/>
                </a:solidFill>
              </a:rPr>
              <a:t>open world</a:t>
            </a:r>
            <a:r>
              <a:rPr lang="en-US" sz="2000">
                <a:solidFill>
                  <a:schemeClr val="dk1"/>
                </a:solidFill>
              </a:rPr>
              <a:t> game in which the players assume the roles of </a:t>
            </a:r>
            <a:r>
              <a:rPr lang="en-US" sz="2000">
                <a:solidFill>
                  <a:schemeClr val="accent6"/>
                </a:solidFill>
              </a:rPr>
              <a:t>characters in a story</a:t>
            </a:r>
            <a:r>
              <a:rPr lang="en-US" sz="2000">
                <a:solidFill>
                  <a:schemeClr val="dk1"/>
                </a:solidFill>
              </a:rPr>
              <a:t> and can have them attempt any action they want.</a:t>
            </a:r>
            <a:endParaRPr sz="2000">
              <a:solidFill>
                <a:schemeClr val="dk1"/>
              </a:solidFill>
            </a:endParaRPr>
          </a:p>
          <a:p>
            <a:pPr marL="457200" lvl="0" indent="-355600" algn="l" rtl="0">
              <a:lnSpc>
                <a:spcPct val="115000"/>
              </a:lnSpc>
              <a:spcBef>
                <a:spcPts val="0"/>
              </a:spcBef>
              <a:spcAft>
                <a:spcPts val="0"/>
              </a:spcAft>
              <a:buSzPts val="2000"/>
              <a:buChar char="●"/>
            </a:pPr>
            <a:r>
              <a:rPr lang="en-US" sz="2000">
                <a:solidFill>
                  <a:schemeClr val="dk1"/>
                </a:solidFill>
              </a:rPr>
              <a:t>The game is controlled by a dungeon master, who uses tables, dice, and personal judgment to decide on the effect of a character’s efforts.</a:t>
            </a:r>
            <a:endParaRPr/>
          </a:p>
          <a:p>
            <a:pPr marL="457200" lvl="0" indent="-355600" algn="l" rtl="0">
              <a:lnSpc>
                <a:spcPct val="115000"/>
              </a:lnSpc>
              <a:spcBef>
                <a:spcPts val="0"/>
              </a:spcBef>
              <a:spcAft>
                <a:spcPts val="0"/>
              </a:spcAft>
              <a:buSzPts val="2000"/>
              <a:buChar char="●"/>
            </a:pPr>
            <a:r>
              <a:rPr lang="en-US" sz="2000">
                <a:solidFill>
                  <a:schemeClr val="dk1"/>
                </a:solidFill>
              </a:rPr>
              <a:t>The players say what their characters do within the world of the campaign (over many play sessions). </a:t>
            </a:r>
            <a:endParaRPr sz="2000">
              <a:solidFill>
                <a:schemeClr val="dk1"/>
              </a:solidFill>
            </a:endParaRPr>
          </a:p>
        </p:txBody>
      </p:sp>
      <p:sp>
        <p:nvSpPr>
          <p:cNvPr id="167" name="Google Shape;16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g10c2ff6ec56_0_1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11</a:t>
            </a:fld>
            <a:endParaRPr/>
          </a:p>
        </p:txBody>
      </p:sp>
      <p:sp>
        <p:nvSpPr>
          <p:cNvPr id="173" name="Google Shape;173;g10c2ff6ec56_0_179"/>
          <p:cNvSpPr txBox="1"/>
          <p:nvPr/>
        </p:nvSpPr>
        <p:spPr>
          <a:xfrm>
            <a:off x="5282400" y="1869075"/>
            <a:ext cx="1147200" cy="877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500">
                <a:solidFill>
                  <a:schemeClr val="dk1"/>
                </a:solidFill>
              </a:rPr>
              <a:t>Limited Action Space</a:t>
            </a:r>
            <a:endParaRPr sz="1500">
              <a:solidFill>
                <a:schemeClr val="dk1"/>
              </a:solidFill>
            </a:endParaRPr>
          </a:p>
        </p:txBody>
      </p:sp>
      <p:sp>
        <p:nvSpPr>
          <p:cNvPr id="174" name="Google Shape;174;g10c2ff6ec56_0_179"/>
          <p:cNvSpPr txBox="1"/>
          <p:nvPr/>
        </p:nvSpPr>
        <p:spPr>
          <a:xfrm>
            <a:off x="2992100" y="1984425"/>
            <a:ext cx="11472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500">
                <a:solidFill>
                  <a:schemeClr val="dk1"/>
                </a:solidFill>
              </a:rPr>
              <a:t>Full Action Space</a:t>
            </a:r>
            <a:endParaRPr sz="1500">
              <a:solidFill>
                <a:schemeClr val="dk1"/>
              </a:solidFill>
            </a:endParaRPr>
          </a:p>
        </p:txBody>
      </p:sp>
      <p:cxnSp>
        <p:nvCxnSpPr>
          <p:cNvPr id="175" name="Google Shape;175;g10c2ff6ec56_0_179"/>
          <p:cNvCxnSpPr>
            <a:stCxn id="176" idx="2"/>
            <a:endCxn id="177" idx="0"/>
          </p:cNvCxnSpPr>
          <p:nvPr/>
        </p:nvCxnSpPr>
        <p:spPr>
          <a:xfrm>
            <a:off x="4572000" y="1637900"/>
            <a:ext cx="1284000" cy="1646100"/>
          </a:xfrm>
          <a:prstGeom prst="straightConnector1">
            <a:avLst/>
          </a:prstGeom>
          <a:noFill/>
          <a:ln w="38100" cap="flat" cmpd="sng">
            <a:solidFill>
              <a:srgbClr val="3FAA47"/>
            </a:solidFill>
            <a:prstDash val="solid"/>
            <a:round/>
            <a:headEnd type="none" w="med" len="med"/>
            <a:tailEnd type="triangle" w="med" len="med"/>
          </a:ln>
        </p:spPr>
      </p:cxnSp>
      <p:cxnSp>
        <p:nvCxnSpPr>
          <p:cNvPr id="178" name="Google Shape;178;g10c2ff6ec56_0_179"/>
          <p:cNvCxnSpPr>
            <a:stCxn id="176" idx="2"/>
            <a:endCxn id="179" idx="0"/>
          </p:cNvCxnSpPr>
          <p:nvPr/>
        </p:nvCxnSpPr>
        <p:spPr>
          <a:xfrm flipH="1">
            <a:off x="3360000" y="1637900"/>
            <a:ext cx="1212000" cy="1646100"/>
          </a:xfrm>
          <a:prstGeom prst="straightConnector1">
            <a:avLst/>
          </a:prstGeom>
          <a:noFill/>
          <a:ln w="38100" cap="flat" cmpd="sng">
            <a:solidFill>
              <a:srgbClr val="3FAA47"/>
            </a:solidFill>
            <a:prstDash val="solid"/>
            <a:round/>
            <a:headEnd type="none" w="med" len="med"/>
            <a:tailEnd type="triangle" w="med" len="med"/>
          </a:ln>
        </p:spPr>
      </p:cxnSp>
      <p:sp>
        <p:nvSpPr>
          <p:cNvPr id="179" name="Google Shape;179;g10c2ff6ec56_0_179"/>
          <p:cNvSpPr txBox="1"/>
          <p:nvPr/>
        </p:nvSpPr>
        <p:spPr>
          <a:xfrm>
            <a:off x="2416250" y="3284000"/>
            <a:ext cx="1887300" cy="1062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900">
                <a:solidFill>
                  <a:schemeClr val="accent5"/>
                </a:solidFill>
              </a:rPr>
              <a:t>Tabletop Roleplaying Games</a:t>
            </a:r>
            <a:endParaRPr sz="1900">
              <a:solidFill>
                <a:schemeClr val="accent5"/>
              </a:solidFill>
            </a:endParaRPr>
          </a:p>
        </p:txBody>
      </p:sp>
      <p:sp>
        <p:nvSpPr>
          <p:cNvPr id="177" name="Google Shape;177;g10c2ff6ec56_0_179"/>
          <p:cNvSpPr txBox="1"/>
          <p:nvPr/>
        </p:nvSpPr>
        <p:spPr>
          <a:xfrm>
            <a:off x="4572000" y="3284100"/>
            <a:ext cx="2568000" cy="769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900">
                <a:solidFill>
                  <a:schemeClr val="accent6"/>
                </a:solidFill>
              </a:rPr>
              <a:t>Choose-Your-Own Adventures</a:t>
            </a:r>
            <a:endParaRPr sz="1900">
              <a:solidFill>
                <a:schemeClr val="accent6"/>
              </a:solidFill>
            </a:endParaRPr>
          </a:p>
        </p:txBody>
      </p:sp>
      <p:sp>
        <p:nvSpPr>
          <p:cNvPr id="176" name="Google Shape;176;g10c2ff6ec56_0_179"/>
          <p:cNvSpPr txBox="1"/>
          <p:nvPr/>
        </p:nvSpPr>
        <p:spPr>
          <a:xfrm>
            <a:off x="3592350" y="575900"/>
            <a:ext cx="1959300" cy="1062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900">
                <a:solidFill>
                  <a:schemeClr val="dk1"/>
                </a:solidFill>
              </a:rPr>
              <a:t>Old-School Interactive Fiction</a:t>
            </a:r>
            <a:endParaRPr sz="19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fade">
                                      <p:cBhvr>
                                        <p:cTn id="7" dur="500"/>
                                        <p:tgtEl>
                                          <p:spTgt spid="173"/>
                                        </p:tgtEl>
                                      </p:cBhvr>
                                    </p:animEffect>
                                  </p:childTnLst>
                                </p:cTn>
                              </p:par>
                              <p:par>
                                <p:cTn id="8" presetID="10" presetClass="entr" presetSubtype="0" fill="hold" nodeType="withEffect">
                                  <p:stCondLst>
                                    <p:cond delay="0"/>
                                  </p:stCondLst>
                                  <p:childTnLst>
                                    <p:set>
                                      <p:cBhvr>
                                        <p:cTn id="9" dur="1" fill="hold">
                                          <p:stCondLst>
                                            <p:cond delay="0"/>
                                          </p:stCondLst>
                                        </p:cTn>
                                        <p:tgtEl>
                                          <p:spTgt spid="175"/>
                                        </p:tgtEl>
                                        <p:attrNameLst>
                                          <p:attrName>style.visibility</p:attrName>
                                        </p:attrNameLst>
                                      </p:cBhvr>
                                      <p:to>
                                        <p:strVal val="visible"/>
                                      </p:to>
                                    </p:set>
                                    <p:animEffect transition="in" filter="fade">
                                      <p:cBhvr>
                                        <p:cTn id="10" dur="500"/>
                                        <p:tgtEl>
                                          <p:spTgt spid="175"/>
                                        </p:tgtEl>
                                      </p:cBhvr>
                                    </p:animEffect>
                                  </p:childTnLst>
                                </p:cTn>
                              </p:par>
                              <p:par>
                                <p:cTn id="11" presetID="10" presetClass="entr" presetSubtype="0" fill="hold" nodeType="withEffect">
                                  <p:stCondLst>
                                    <p:cond delay="0"/>
                                  </p:stCondLst>
                                  <p:childTnLst>
                                    <p:set>
                                      <p:cBhvr>
                                        <p:cTn id="12" dur="1" fill="hold">
                                          <p:stCondLst>
                                            <p:cond delay="0"/>
                                          </p:stCondLst>
                                        </p:cTn>
                                        <p:tgtEl>
                                          <p:spTgt spid="177"/>
                                        </p:tgtEl>
                                        <p:attrNameLst>
                                          <p:attrName>style.visibility</p:attrName>
                                        </p:attrNameLst>
                                      </p:cBhvr>
                                      <p:to>
                                        <p:strVal val="visible"/>
                                      </p:to>
                                    </p:set>
                                    <p:animEffect transition="in" filter="fade">
                                      <p:cBhvr>
                                        <p:cTn id="13" dur="500"/>
                                        <p:tgtEl>
                                          <p:spTgt spid="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7"/>
          <p:cNvSpPr txBox="1">
            <a:spLocks noGrp="1"/>
          </p:cNvSpPr>
          <p:nvPr>
            <p:ph type="body" idx="1"/>
          </p:nvPr>
        </p:nvSpPr>
        <p:spPr>
          <a:xfrm>
            <a:off x="311700" y="1152475"/>
            <a:ext cx="45588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a:t>In the late 1970s, “Choose your own adventure” books grew in popularity.</a:t>
            </a:r>
            <a:endParaRPr/>
          </a:p>
          <a:p>
            <a:pPr marL="0" lvl="0" indent="0" algn="l" rtl="0">
              <a:lnSpc>
                <a:spcPct val="115000"/>
              </a:lnSpc>
              <a:spcBef>
                <a:spcPts val="1600"/>
              </a:spcBef>
              <a:spcAft>
                <a:spcPts val="0"/>
              </a:spcAft>
              <a:buSzPts val="1800"/>
              <a:buNone/>
            </a:pPr>
            <a:endParaRPr/>
          </a:p>
        </p:txBody>
      </p:sp>
      <p:sp>
        <p:nvSpPr>
          <p:cNvPr id="185" name="Google Shape;185;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Paper Interactive Fiction</a:t>
            </a:r>
            <a:endParaRPr/>
          </a:p>
        </p:txBody>
      </p:sp>
      <p:pic>
        <p:nvPicPr>
          <p:cNvPr id="186" name="Google Shape;186;p7"/>
          <p:cNvPicPr preferRelativeResize="0"/>
          <p:nvPr/>
        </p:nvPicPr>
        <p:blipFill rotWithShape="1">
          <a:blip r:embed="rId3">
            <a:alphaModFix/>
          </a:blip>
          <a:srcRect/>
          <a:stretch/>
        </p:blipFill>
        <p:spPr>
          <a:xfrm>
            <a:off x="5323000" y="513974"/>
            <a:ext cx="3215250" cy="2057776"/>
          </a:xfrm>
          <a:prstGeom prst="rect">
            <a:avLst/>
          </a:prstGeom>
          <a:noFill/>
          <a:ln>
            <a:noFill/>
          </a:ln>
        </p:spPr>
      </p:pic>
      <p:pic>
        <p:nvPicPr>
          <p:cNvPr id="187" name="Google Shape;187;p7"/>
          <p:cNvPicPr preferRelativeResize="0"/>
          <p:nvPr/>
        </p:nvPicPr>
        <p:blipFill rotWithShape="1">
          <a:blip r:embed="rId4">
            <a:alphaModFix/>
          </a:blip>
          <a:srcRect/>
          <a:stretch/>
        </p:blipFill>
        <p:spPr>
          <a:xfrm>
            <a:off x="5322999" y="2706000"/>
            <a:ext cx="3088778" cy="2211575"/>
          </a:xfrm>
          <a:prstGeom prst="rect">
            <a:avLst/>
          </a:prstGeom>
          <a:noFill/>
          <a:ln>
            <a:noFill/>
          </a:ln>
        </p:spPr>
      </p:pic>
      <p:pic>
        <p:nvPicPr>
          <p:cNvPr id="188" name="Google Shape;188;p7"/>
          <p:cNvPicPr preferRelativeResize="0"/>
          <p:nvPr/>
        </p:nvPicPr>
        <p:blipFill rotWithShape="1">
          <a:blip r:embed="rId5">
            <a:alphaModFix/>
          </a:blip>
          <a:srcRect/>
          <a:stretch/>
        </p:blipFill>
        <p:spPr>
          <a:xfrm>
            <a:off x="486875" y="2101450"/>
            <a:ext cx="3854955" cy="2891224"/>
          </a:xfrm>
          <a:prstGeom prst="rect">
            <a:avLst/>
          </a:prstGeom>
          <a:noFill/>
          <a:ln>
            <a:noFill/>
          </a:ln>
        </p:spPr>
      </p:pic>
      <p:sp>
        <p:nvSpPr>
          <p:cNvPr id="189" name="Google Shape;189;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8"/>
          <p:cNvSpPr txBox="1">
            <a:spLocks noGrp="1"/>
          </p:cNvSpPr>
          <p:nvPr>
            <p:ph type="body" idx="1"/>
          </p:nvPr>
        </p:nvSpPr>
        <p:spPr>
          <a:xfrm>
            <a:off x="311700" y="1152475"/>
            <a:ext cx="45588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a:t>In the late 1970s, “Choose your own adventure” books grew in popularity.</a:t>
            </a: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1600"/>
              </a:spcAft>
              <a:buSzPts val="1800"/>
              <a:buNone/>
            </a:pPr>
            <a:r>
              <a:rPr lang="en-US"/>
              <a:t>TODO: screenshot</a:t>
            </a:r>
            <a:endParaRPr/>
          </a:p>
        </p:txBody>
      </p:sp>
      <p:sp>
        <p:nvSpPr>
          <p:cNvPr id="195" name="Google Shape;195;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Paper Interactive Fiction</a:t>
            </a:r>
            <a:endParaRPr/>
          </a:p>
        </p:txBody>
      </p:sp>
      <p:pic>
        <p:nvPicPr>
          <p:cNvPr id="196" name="Google Shape;196;p8"/>
          <p:cNvPicPr preferRelativeResize="0"/>
          <p:nvPr/>
        </p:nvPicPr>
        <p:blipFill rotWithShape="1">
          <a:blip r:embed="rId3">
            <a:alphaModFix/>
          </a:blip>
          <a:srcRect/>
          <a:stretch/>
        </p:blipFill>
        <p:spPr>
          <a:xfrm>
            <a:off x="5323000" y="513974"/>
            <a:ext cx="3215250" cy="2057776"/>
          </a:xfrm>
          <a:prstGeom prst="rect">
            <a:avLst/>
          </a:prstGeom>
          <a:noFill/>
          <a:ln>
            <a:noFill/>
          </a:ln>
        </p:spPr>
      </p:pic>
      <p:pic>
        <p:nvPicPr>
          <p:cNvPr id="197" name="Google Shape;197;p8"/>
          <p:cNvPicPr preferRelativeResize="0"/>
          <p:nvPr/>
        </p:nvPicPr>
        <p:blipFill rotWithShape="1">
          <a:blip r:embed="rId4">
            <a:alphaModFix/>
          </a:blip>
          <a:srcRect/>
          <a:stretch/>
        </p:blipFill>
        <p:spPr>
          <a:xfrm>
            <a:off x="5322999" y="2706000"/>
            <a:ext cx="3088778" cy="2211575"/>
          </a:xfrm>
          <a:prstGeom prst="rect">
            <a:avLst/>
          </a:prstGeom>
          <a:noFill/>
          <a:ln>
            <a:noFill/>
          </a:ln>
        </p:spPr>
      </p:pic>
      <p:pic>
        <p:nvPicPr>
          <p:cNvPr id="198" name="Google Shape;198;p8"/>
          <p:cNvPicPr preferRelativeResize="0"/>
          <p:nvPr/>
        </p:nvPicPr>
        <p:blipFill rotWithShape="1">
          <a:blip r:embed="rId5">
            <a:alphaModFix/>
          </a:blip>
          <a:srcRect/>
          <a:stretch/>
        </p:blipFill>
        <p:spPr>
          <a:xfrm>
            <a:off x="486875" y="2101450"/>
            <a:ext cx="3854955" cy="2891224"/>
          </a:xfrm>
          <a:prstGeom prst="rect">
            <a:avLst/>
          </a:prstGeom>
          <a:noFill/>
          <a:ln>
            <a:noFill/>
          </a:ln>
        </p:spPr>
      </p:pic>
      <p:sp>
        <p:nvSpPr>
          <p:cNvPr id="199" name="Google Shape;199;p8"/>
          <p:cNvSpPr/>
          <p:nvPr/>
        </p:nvSpPr>
        <p:spPr>
          <a:xfrm>
            <a:off x="960450" y="3889375"/>
            <a:ext cx="1460500" cy="246075"/>
          </a:xfrm>
          <a:custGeom>
            <a:avLst/>
            <a:gdLst/>
            <a:ahLst/>
            <a:cxnLst/>
            <a:rect l="l" t="t" r="r" b="b"/>
            <a:pathLst>
              <a:path w="58420" h="9843" extrusionOk="0">
                <a:moveTo>
                  <a:pt x="0" y="0"/>
                </a:moveTo>
                <a:cubicBezTo>
                  <a:pt x="19748" y="0"/>
                  <a:pt x="39688" y="3592"/>
                  <a:pt x="58420" y="9843"/>
                </a:cubicBezTo>
              </a:path>
            </a:pathLst>
          </a:custGeom>
          <a:noFill/>
          <a:ln w="152400" cap="flat" cmpd="sng">
            <a:solidFill>
              <a:schemeClr val="accent6">
                <a:alpha val="29803"/>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8"/>
          <p:cNvSpPr/>
          <p:nvPr/>
        </p:nvSpPr>
        <p:spPr>
          <a:xfrm rot="-410031">
            <a:off x="2563627" y="3591304"/>
            <a:ext cx="1514447" cy="531700"/>
          </a:xfrm>
          <a:prstGeom prst="rect">
            <a:avLst/>
          </a:prstGeom>
          <a:solidFill>
            <a:schemeClr val="accent6">
              <a:alpha val="2980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5"/>
        <p:cNvGrpSpPr/>
        <p:nvPr/>
      </p:nvGrpSpPr>
      <p:grpSpPr>
        <a:xfrm>
          <a:off x="0" y="0"/>
          <a:ext cx="0" cy="0"/>
          <a:chOff x="0" y="0"/>
          <a:chExt cx="0" cy="0"/>
        </a:xfrm>
      </p:grpSpPr>
      <p:pic>
        <p:nvPicPr>
          <p:cNvPr id="206" name="Google Shape;206;p9"/>
          <p:cNvPicPr preferRelativeResize="0"/>
          <p:nvPr/>
        </p:nvPicPr>
        <p:blipFill rotWithShape="1">
          <a:blip r:embed="rId3">
            <a:alphaModFix/>
          </a:blip>
          <a:srcRect/>
          <a:stretch/>
        </p:blipFill>
        <p:spPr>
          <a:xfrm>
            <a:off x="3439889" y="0"/>
            <a:ext cx="5662740" cy="5143500"/>
          </a:xfrm>
          <a:prstGeom prst="rect">
            <a:avLst/>
          </a:prstGeom>
          <a:noFill/>
          <a:ln>
            <a:noFill/>
          </a:ln>
        </p:spPr>
      </p:pic>
      <p:pic>
        <p:nvPicPr>
          <p:cNvPr id="207" name="Google Shape;207;p9"/>
          <p:cNvPicPr preferRelativeResize="0"/>
          <p:nvPr/>
        </p:nvPicPr>
        <p:blipFill rotWithShape="1">
          <a:blip r:embed="rId4">
            <a:alphaModFix/>
          </a:blip>
          <a:srcRect/>
          <a:stretch/>
        </p:blipFill>
        <p:spPr>
          <a:xfrm>
            <a:off x="3375" y="0"/>
            <a:ext cx="3079102" cy="5143500"/>
          </a:xfrm>
          <a:prstGeom prst="rect">
            <a:avLst/>
          </a:prstGeom>
          <a:noFill/>
          <a:ln>
            <a:noFill/>
          </a:ln>
        </p:spPr>
      </p:pic>
      <p:sp>
        <p:nvSpPr>
          <p:cNvPr id="208" name="Google Shape;20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14</a:t>
            </a:fld>
            <a:endParaRPr/>
          </a:p>
        </p:txBody>
      </p:sp>
      <p:sp>
        <p:nvSpPr>
          <p:cNvPr id="209" name="Google Shape;209;p9"/>
          <p:cNvSpPr txBox="1"/>
          <p:nvPr/>
        </p:nvSpPr>
        <p:spPr>
          <a:xfrm>
            <a:off x="5592000" y="4881900"/>
            <a:ext cx="3552000" cy="26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500"/>
              <a:t>https://www.seanmichaelragan.com/html/[2008-03-07]_Choose_Your_Own_Adventure_book_as_directed_graph.shtml</a:t>
            </a:r>
            <a:endParaRPr sz="5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g10c2ff6ec56_0_18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Birth of Interactive Fiction Computer Games</a:t>
            </a:r>
            <a:endParaRPr/>
          </a:p>
        </p:txBody>
      </p:sp>
      <p:sp>
        <p:nvSpPr>
          <p:cNvPr id="215" name="Google Shape;215;g10c2ff6ec56_0_18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216" name="Google Shape;216;g10c2ff6ec56_0_1888"/>
          <p:cNvSpPr txBox="1">
            <a:spLocks noGrp="1"/>
          </p:cNvSpPr>
          <p:nvPr>
            <p:ph type="body" idx="1"/>
          </p:nvPr>
        </p:nvSpPr>
        <p:spPr>
          <a:xfrm>
            <a:off x="311700" y="1125400"/>
            <a:ext cx="3339300" cy="83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700" u="sng"/>
              <a:t>Colossal Cave Adventure</a:t>
            </a:r>
            <a:endParaRPr sz="1700" u="sng"/>
          </a:p>
          <a:p>
            <a:pPr marL="0" lvl="0" indent="0" algn="l" rtl="0">
              <a:spcBef>
                <a:spcPts val="0"/>
              </a:spcBef>
              <a:spcAft>
                <a:spcPts val="0"/>
              </a:spcAft>
              <a:buNone/>
            </a:pPr>
            <a:r>
              <a:rPr lang="en-US" sz="1700"/>
              <a:t>Made in 1975 by Will Crowther</a:t>
            </a:r>
            <a:endParaRPr sz="1700"/>
          </a:p>
        </p:txBody>
      </p:sp>
      <p:pic>
        <p:nvPicPr>
          <p:cNvPr id="217" name="Google Shape;217;g10c2ff6ec56_0_1888"/>
          <p:cNvPicPr preferRelativeResize="0"/>
          <p:nvPr/>
        </p:nvPicPr>
        <p:blipFill>
          <a:blip r:embed="rId3">
            <a:alphaModFix/>
          </a:blip>
          <a:stretch>
            <a:fillRect/>
          </a:stretch>
        </p:blipFill>
        <p:spPr>
          <a:xfrm>
            <a:off x="3992050" y="1125396"/>
            <a:ext cx="4792602" cy="3594474"/>
          </a:xfrm>
          <a:prstGeom prst="rect">
            <a:avLst/>
          </a:prstGeom>
          <a:noFill/>
          <a:ln>
            <a:noFill/>
          </a:ln>
        </p:spPr>
      </p:pic>
      <p:sp>
        <p:nvSpPr>
          <p:cNvPr id="218" name="Google Shape;218;g10c2ff6ec56_0_1888"/>
          <p:cNvSpPr txBox="1"/>
          <p:nvPr/>
        </p:nvSpPr>
        <p:spPr>
          <a:xfrm>
            <a:off x="3992038" y="4729225"/>
            <a:ext cx="3885300" cy="26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500">
                <a:solidFill>
                  <a:schemeClr val="dk1"/>
                </a:solidFill>
              </a:rPr>
              <a:t>https://upload.wikimedia.org/wikipedia/commons/d/d8/Colossal_Cave_Adventure_on_VT100_terminal.jpg</a:t>
            </a:r>
            <a:endParaRPr sz="500">
              <a:solidFill>
                <a:schemeClr val="dk1"/>
              </a:solidFill>
            </a:endParaRPr>
          </a:p>
        </p:txBody>
      </p:sp>
      <p:grpSp>
        <p:nvGrpSpPr>
          <p:cNvPr id="219" name="Google Shape;219;g10c2ff6ec56_0_1888"/>
          <p:cNvGrpSpPr/>
          <p:nvPr/>
        </p:nvGrpSpPr>
        <p:grpSpPr>
          <a:xfrm>
            <a:off x="311695" y="2875000"/>
            <a:ext cx="1824350" cy="2115825"/>
            <a:chOff x="6069145" y="2440600"/>
            <a:chExt cx="1824350" cy="2115825"/>
          </a:xfrm>
        </p:grpSpPr>
        <p:pic>
          <p:nvPicPr>
            <p:cNvPr id="220" name="Google Shape;220;g10c2ff6ec56_0_1888"/>
            <p:cNvPicPr preferRelativeResize="0"/>
            <p:nvPr/>
          </p:nvPicPr>
          <p:blipFill>
            <a:blip r:embed="rId4">
              <a:alphaModFix/>
            </a:blip>
            <a:stretch>
              <a:fillRect/>
            </a:stretch>
          </p:blipFill>
          <p:spPr>
            <a:xfrm>
              <a:off x="6069145" y="2440600"/>
              <a:ext cx="1824350" cy="1853325"/>
            </a:xfrm>
            <a:prstGeom prst="rect">
              <a:avLst/>
            </a:prstGeom>
            <a:noFill/>
            <a:ln>
              <a:noFill/>
            </a:ln>
          </p:spPr>
        </p:pic>
        <p:sp>
          <p:nvSpPr>
            <p:cNvPr id="221" name="Google Shape;221;g10c2ff6ec56_0_1888"/>
            <p:cNvSpPr txBox="1"/>
            <p:nvPr/>
          </p:nvSpPr>
          <p:spPr>
            <a:xfrm>
              <a:off x="6069150" y="4217725"/>
              <a:ext cx="1824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500">
                  <a:solidFill>
                    <a:schemeClr val="dk1"/>
                  </a:solidFill>
                </a:rPr>
                <a:t>https://en.wikipedia.org/wiki/Colossal_Cave_Adventure#/media/File:Will_Crowther_Fall_2012.jpg</a:t>
              </a:r>
              <a:endParaRPr sz="500">
                <a:solidFill>
                  <a:schemeClr val="dk1"/>
                </a:solidFil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It became a thing</a:t>
            </a:r>
            <a:endParaRPr/>
          </a:p>
        </p:txBody>
      </p:sp>
      <p:sp>
        <p:nvSpPr>
          <p:cNvPr id="227" name="Google Shape;227;p12"/>
          <p:cNvSpPr txBox="1">
            <a:spLocks noGrp="1"/>
          </p:cNvSpPr>
          <p:nvPr>
            <p:ph type="body" idx="1"/>
          </p:nvPr>
        </p:nvSpPr>
        <p:spPr>
          <a:xfrm>
            <a:off x="311700" y="1152475"/>
            <a:ext cx="8520600" cy="95510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US"/>
              <a:t>Interactive Fiction/Text Adventure Games were the best-selling computer games of the 1980s.  A company called Infocom created the most popular titles.</a:t>
            </a:r>
            <a:endParaRPr/>
          </a:p>
        </p:txBody>
      </p:sp>
      <p:pic>
        <p:nvPicPr>
          <p:cNvPr id="228" name="Google Shape;228;p12"/>
          <p:cNvPicPr preferRelativeResize="0"/>
          <p:nvPr/>
        </p:nvPicPr>
        <p:blipFill rotWithShape="1">
          <a:blip r:embed="rId3">
            <a:alphaModFix/>
          </a:blip>
          <a:srcRect/>
          <a:stretch/>
        </p:blipFill>
        <p:spPr>
          <a:xfrm>
            <a:off x="-143755" y="2216306"/>
            <a:ext cx="2414180" cy="2927194"/>
          </a:xfrm>
          <a:prstGeom prst="rect">
            <a:avLst/>
          </a:prstGeom>
          <a:noFill/>
          <a:ln>
            <a:noFill/>
          </a:ln>
        </p:spPr>
      </p:pic>
      <p:pic>
        <p:nvPicPr>
          <p:cNvPr id="229" name="Google Shape;229;p12"/>
          <p:cNvPicPr preferRelativeResize="0"/>
          <p:nvPr/>
        </p:nvPicPr>
        <p:blipFill rotWithShape="1">
          <a:blip r:embed="rId4">
            <a:alphaModFix/>
          </a:blip>
          <a:srcRect/>
          <a:stretch/>
        </p:blipFill>
        <p:spPr>
          <a:xfrm>
            <a:off x="2270425" y="2216306"/>
            <a:ext cx="2159740" cy="2927194"/>
          </a:xfrm>
          <a:prstGeom prst="rect">
            <a:avLst/>
          </a:prstGeom>
          <a:noFill/>
          <a:ln>
            <a:noFill/>
          </a:ln>
        </p:spPr>
      </p:pic>
      <p:pic>
        <p:nvPicPr>
          <p:cNvPr id="230" name="Google Shape;230;p12"/>
          <p:cNvPicPr preferRelativeResize="0"/>
          <p:nvPr/>
        </p:nvPicPr>
        <p:blipFill rotWithShape="1">
          <a:blip r:embed="rId5">
            <a:alphaModFix/>
          </a:blip>
          <a:srcRect/>
          <a:stretch/>
        </p:blipFill>
        <p:spPr>
          <a:xfrm>
            <a:off x="4445005" y="2216306"/>
            <a:ext cx="2399340" cy="2927194"/>
          </a:xfrm>
          <a:prstGeom prst="rect">
            <a:avLst/>
          </a:prstGeom>
          <a:noFill/>
          <a:ln>
            <a:noFill/>
          </a:ln>
        </p:spPr>
      </p:pic>
      <p:pic>
        <p:nvPicPr>
          <p:cNvPr id="231" name="Google Shape;231;p12"/>
          <p:cNvPicPr preferRelativeResize="0"/>
          <p:nvPr/>
        </p:nvPicPr>
        <p:blipFill rotWithShape="1">
          <a:blip r:embed="rId6">
            <a:alphaModFix/>
          </a:blip>
          <a:srcRect/>
          <a:stretch/>
        </p:blipFill>
        <p:spPr>
          <a:xfrm>
            <a:off x="6859185" y="2196190"/>
            <a:ext cx="2461219" cy="2947310"/>
          </a:xfrm>
          <a:prstGeom prst="rect">
            <a:avLst/>
          </a:prstGeom>
          <a:noFill/>
          <a:ln>
            <a:noFill/>
          </a:ln>
        </p:spPr>
      </p:pic>
      <p:sp>
        <p:nvSpPr>
          <p:cNvPr id="232" name="Google Shape;23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16</a:t>
            </a:fld>
            <a:endParaRPr/>
          </a:p>
        </p:txBody>
      </p:sp>
      <p:sp>
        <p:nvSpPr>
          <p:cNvPr id="233" name="Google Shape;233;p12"/>
          <p:cNvSpPr txBox="1"/>
          <p:nvPr/>
        </p:nvSpPr>
        <p:spPr>
          <a:xfrm>
            <a:off x="653475" y="1944228"/>
            <a:ext cx="725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chemeClr val="lt2"/>
                </a:solidFill>
              </a:rPr>
              <a:t>1979</a:t>
            </a:r>
            <a:endParaRPr sz="1200">
              <a:solidFill>
                <a:schemeClr val="lt2"/>
              </a:solidFill>
            </a:endParaRPr>
          </a:p>
        </p:txBody>
      </p:sp>
      <p:sp>
        <p:nvSpPr>
          <p:cNvPr id="234" name="Google Shape;234;p12"/>
          <p:cNvSpPr txBox="1"/>
          <p:nvPr/>
        </p:nvSpPr>
        <p:spPr>
          <a:xfrm>
            <a:off x="2995013" y="1944228"/>
            <a:ext cx="725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chemeClr val="lt2"/>
                </a:solidFill>
              </a:rPr>
              <a:t>1983</a:t>
            </a:r>
            <a:endParaRPr sz="1200">
              <a:solidFill>
                <a:schemeClr val="lt2"/>
              </a:solidFill>
            </a:endParaRPr>
          </a:p>
        </p:txBody>
      </p:sp>
      <p:sp>
        <p:nvSpPr>
          <p:cNvPr id="235" name="Google Shape;235;p12"/>
          <p:cNvSpPr txBox="1"/>
          <p:nvPr/>
        </p:nvSpPr>
        <p:spPr>
          <a:xfrm>
            <a:off x="5281963" y="1944228"/>
            <a:ext cx="725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chemeClr val="lt2"/>
                </a:solidFill>
              </a:rPr>
              <a:t>1983</a:t>
            </a:r>
            <a:endParaRPr sz="1200">
              <a:solidFill>
                <a:schemeClr val="lt2"/>
              </a:solidFill>
            </a:endParaRPr>
          </a:p>
        </p:txBody>
      </p:sp>
      <p:sp>
        <p:nvSpPr>
          <p:cNvPr id="236" name="Google Shape;236;p12"/>
          <p:cNvSpPr txBox="1"/>
          <p:nvPr/>
        </p:nvSpPr>
        <p:spPr>
          <a:xfrm>
            <a:off x="7727075" y="1944228"/>
            <a:ext cx="725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chemeClr val="lt2"/>
                </a:solidFill>
              </a:rPr>
              <a:t>1985</a:t>
            </a:r>
            <a:endParaRPr sz="1200">
              <a:solidFill>
                <a:schemeClr val="lt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3" name="Google Shape;243;g10c2ff6ec56_0_1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17</a:t>
            </a:fld>
            <a:endParaRPr/>
          </a:p>
        </p:txBody>
      </p:sp>
      <p:pic>
        <p:nvPicPr>
          <p:cNvPr id="244" name="Google Shape;244;g10c2ff6ec56_0_125"/>
          <p:cNvPicPr preferRelativeResize="0"/>
          <p:nvPr/>
        </p:nvPicPr>
        <p:blipFill>
          <a:blip r:embed="rId3">
            <a:alphaModFix/>
          </a:blip>
          <a:stretch>
            <a:fillRect/>
          </a:stretch>
        </p:blipFill>
        <p:spPr>
          <a:xfrm>
            <a:off x="490063" y="4"/>
            <a:ext cx="8163885"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Components of Interactive Fiction Games</a:t>
            </a:r>
            <a:endParaRPr/>
          </a:p>
        </p:txBody>
      </p:sp>
      <p:sp>
        <p:nvSpPr>
          <p:cNvPr id="250" name="Google Shape;250;p15"/>
          <p:cNvSpPr txBox="1">
            <a:spLocks noGrp="1"/>
          </p:cNvSpPr>
          <p:nvPr>
            <p:ph type="body" idx="1"/>
          </p:nvPr>
        </p:nvSpPr>
        <p:spPr>
          <a:xfrm>
            <a:off x="2936000" y="1152475"/>
            <a:ext cx="5896200" cy="364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endParaRPr>
              <a:solidFill>
                <a:schemeClr val="dk1"/>
              </a:solidFill>
            </a:endParaRPr>
          </a:p>
          <a:p>
            <a:pPr marL="457200" lvl="0" indent="-342900" algn="l" rtl="0">
              <a:lnSpc>
                <a:spcPct val="115000"/>
              </a:lnSpc>
              <a:spcBef>
                <a:spcPts val="1600"/>
              </a:spcBef>
              <a:spcAft>
                <a:spcPts val="0"/>
              </a:spcAft>
              <a:buSzPts val="1800"/>
              <a:buChar char="●"/>
            </a:pPr>
            <a:r>
              <a:rPr lang="en-US">
                <a:solidFill>
                  <a:schemeClr val="dk1"/>
                </a:solidFill>
              </a:rPr>
              <a:t>The </a:t>
            </a:r>
            <a:r>
              <a:rPr lang="en-US" b="1">
                <a:solidFill>
                  <a:schemeClr val="accent6"/>
                </a:solidFill>
              </a:rPr>
              <a:t>parser</a:t>
            </a:r>
            <a:r>
              <a:rPr lang="en-US" b="1">
                <a:solidFill>
                  <a:schemeClr val="dk1"/>
                </a:solidFill>
              </a:rPr>
              <a:t>, </a:t>
            </a:r>
            <a:r>
              <a:rPr lang="en-US">
                <a:solidFill>
                  <a:schemeClr val="dk1"/>
                </a:solidFill>
              </a:rPr>
              <a:t>which is the component that analyzes natural language input in an interactive fiction work. </a:t>
            </a:r>
            <a:endParaRPr>
              <a:solidFill>
                <a:schemeClr val="dk1"/>
              </a:solidFill>
            </a:endParaRPr>
          </a:p>
          <a:p>
            <a:pPr marL="457200" lvl="0" indent="-342900" algn="l" rtl="0">
              <a:lnSpc>
                <a:spcPct val="115000"/>
              </a:lnSpc>
              <a:spcBef>
                <a:spcPts val="0"/>
              </a:spcBef>
              <a:spcAft>
                <a:spcPts val="0"/>
              </a:spcAft>
              <a:buSzPts val="1800"/>
              <a:buChar char="●"/>
            </a:pPr>
            <a:r>
              <a:rPr lang="en-US">
                <a:solidFill>
                  <a:schemeClr val="dk1"/>
                </a:solidFill>
              </a:rPr>
              <a:t>The </a:t>
            </a:r>
            <a:r>
              <a:rPr lang="en-US" b="1">
                <a:solidFill>
                  <a:schemeClr val="accent5"/>
                </a:solidFill>
              </a:rPr>
              <a:t>world model</a:t>
            </a:r>
            <a:r>
              <a:rPr lang="en-US" b="1">
                <a:solidFill>
                  <a:schemeClr val="dk1"/>
                </a:solidFill>
              </a:rPr>
              <a:t>, </a:t>
            </a:r>
            <a:r>
              <a:rPr lang="en-US">
                <a:solidFill>
                  <a:schemeClr val="dk1"/>
                </a:solidFill>
              </a:rPr>
              <a:t>which is setting of an interactive fiction work.</a:t>
            </a:r>
            <a:endParaRPr>
              <a:solidFill>
                <a:schemeClr val="dk1"/>
              </a:solidFill>
            </a:endParaRPr>
          </a:p>
        </p:txBody>
      </p:sp>
      <p:pic>
        <p:nvPicPr>
          <p:cNvPr id="251" name="Google Shape;251;p15"/>
          <p:cNvPicPr preferRelativeResize="0"/>
          <p:nvPr/>
        </p:nvPicPr>
        <p:blipFill rotWithShape="1">
          <a:blip r:embed="rId3">
            <a:alphaModFix/>
          </a:blip>
          <a:srcRect/>
          <a:stretch/>
        </p:blipFill>
        <p:spPr>
          <a:xfrm>
            <a:off x="281200" y="1009175"/>
            <a:ext cx="2618199" cy="3933402"/>
          </a:xfrm>
          <a:prstGeom prst="rect">
            <a:avLst/>
          </a:prstGeom>
          <a:noFill/>
          <a:ln>
            <a:noFill/>
          </a:ln>
        </p:spPr>
      </p:pic>
      <p:sp>
        <p:nvSpPr>
          <p:cNvPr id="252" name="Google Shape;25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10c2ff6ec56_0_19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Parser</a:t>
            </a:r>
            <a:endParaRPr/>
          </a:p>
        </p:txBody>
      </p:sp>
      <p:sp>
        <p:nvSpPr>
          <p:cNvPr id="258" name="Google Shape;258;g10c2ff6ec56_0_19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19</a:t>
            </a:fld>
            <a:endParaRPr/>
          </a:p>
        </p:txBody>
      </p:sp>
      <p:grpSp>
        <p:nvGrpSpPr>
          <p:cNvPr id="259" name="Google Shape;259;g10c2ff6ec56_0_1932"/>
          <p:cNvGrpSpPr/>
          <p:nvPr/>
        </p:nvGrpSpPr>
        <p:grpSpPr>
          <a:xfrm>
            <a:off x="2392499" y="83313"/>
            <a:ext cx="6134626" cy="4976875"/>
            <a:chOff x="2629324" y="166625"/>
            <a:chExt cx="6134626" cy="4976875"/>
          </a:xfrm>
        </p:grpSpPr>
        <p:pic>
          <p:nvPicPr>
            <p:cNvPr id="260" name="Google Shape;260;g10c2ff6ec56_0_1932"/>
            <p:cNvPicPr preferRelativeResize="0"/>
            <p:nvPr/>
          </p:nvPicPr>
          <p:blipFill>
            <a:blip r:embed="rId3">
              <a:alphaModFix/>
            </a:blip>
            <a:stretch>
              <a:fillRect/>
            </a:stretch>
          </p:blipFill>
          <p:spPr>
            <a:xfrm>
              <a:off x="2629850" y="166625"/>
              <a:ext cx="6134100" cy="3848100"/>
            </a:xfrm>
            <a:prstGeom prst="rect">
              <a:avLst/>
            </a:prstGeom>
            <a:noFill/>
            <a:ln>
              <a:noFill/>
            </a:ln>
          </p:spPr>
        </p:pic>
        <p:pic>
          <p:nvPicPr>
            <p:cNvPr id="261" name="Google Shape;261;g10c2ff6ec56_0_1932"/>
            <p:cNvPicPr preferRelativeResize="0"/>
            <p:nvPr/>
          </p:nvPicPr>
          <p:blipFill rotWithShape="1">
            <a:blip r:embed="rId4">
              <a:alphaModFix/>
            </a:blip>
            <a:srcRect l="467"/>
            <a:stretch/>
          </p:blipFill>
          <p:spPr>
            <a:xfrm>
              <a:off x="2629324" y="3790950"/>
              <a:ext cx="6134100" cy="1352550"/>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Chris Callison-Burch </a:t>
            </a:r>
            <a:r>
              <a:rPr lang="en-US" sz="1500"/>
              <a:t>he/him</a:t>
            </a:r>
            <a:endParaRPr/>
          </a:p>
        </p:txBody>
      </p:sp>
      <p:sp>
        <p:nvSpPr>
          <p:cNvPr id="86" name="Google Shape;86;p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p>
            <a:pPr marL="139700" lvl="0" indent="0" algn="l" rtl="0">
              <a:lnSpc>
                <a:spcPct val="115000"/>
              </a:lnSpc>
              <a:spcBef>
                <a:spcPts val="0"/>
              </a:spcBef>
              <a:spcAft>
                <a:spcPts val="0"/>
              </a:spcAft>
              <a:buSzPts val="1400"/>
              <a:buNone/>
            </a:pPr>
            <a:r>
              <a:rPr lang="en-US" sz="1600" dirty="0">
                <a:solidFill>
                  <a:schemeClr val="dk1"/>
                </a:solidFill>
              </a:rPr>
              <a:t>Associate Professor in CIS</a:t>
            </a:r>
            <a:endParaRPr sz="1600" dirty="0"/>
          </a:p>
          <a:p>
            <a:pPr marL="139700" lvl="0" indent="0" algn="l" rtl="0">
              <a:lnSpc>
                <a:spcPct val="115000"/>
              </a:lnSpc>
              <a:spcBef>
                <a:spcPts val="0"/>
              </a:spcBef>
              <a:spcAft>
                <a:spcPts val="0"/>
              </a:spcAft>
              <a:buSzPts val="1400"/>
              <a:buNone/>
            </a:pPr>
            <a:endParaRPr sz="1600" dirty="0">
              <a:solidFill>
                <a:schemeClr val="dk1"/>
              </a:solidFill>
            </a:endParaRPr>
          </a:p>
          <a:p>
            <a:pPr marL="139700" lvl="0" indent="0" algn="l" rtl="0">
              <a:lnSpc>
                <a:spcPct val="115000"/>
              </a:lnSpc>
              <a:spcBef>
                <a:spcPts val="0"/>
              </a:spcBef>
              <a:spcAft>
                <a:spcPts val="0"/>
              </a:spcAft>
              <a:buSzPts val="1400"/>
              <a:buNone/>
            </a:pPr>
            <a:r>
              <a:rPr lang="en-US" sz="1600" dirty="0">
                <a:solidFill>
                  <a:schemeClr val="dk1"/>
                </a:solidFill>
              </a:rPr>
              <a:t>Research Interests</a:t>
            </a:r>
            <a:endParaRPr sz="1600" dirty="0"/>
          </a:p>
          <a:p>
            <a:pPr marL="457200" lvl="0" indent="-330200" algn="l" rtl="0">
              <a:spcBef>
                <a:spcPts val="0"/>
              </a:spcBef>
              <a:spcAft>
                <a:spcPts val="0"/>
              </a:spcAft>
              <a:buSzPts val="1600"/>
              <a:buChar char="●"/>
            </a:pPr>
            <a:r>
              <a:rPr lang="en-US" sz="1600" dirty="0">
                <a:solidFill>
                  <a:schemeClr val="dk1"/>
                </a:solidFill>
              </a:rPr>
              <a:t>Artificial Intelligence </a:t>
            </a:r>
            <a:endParaRPr sz="1600" dirty="0">
              <a:solidFill>
                <a:schemeClr val="dk1"/>
              </a:solidFill>
            </a:endParaRPr>
          </a:p>
          <a:p>
            <a:pPr marL="457200" lvl="0" indent="-330200" algn="l" rtl="0">
              <a:lnSpc>
                <a:spcPct val="115000"/>
              </a:lnSpc>
              <a:spcBef>
                <a:spcPts val="0"/>
              </a:spcBef>
              <a:spcAft>
                <a:spcPts val="0"/>
              </a:spcAft>
              <a:buSzPts val="1600"/>
              <a:buChar char="●"/>
            </a:pPr>
            <a:r>
              <a:rPr lang="en-US" sz="1600" dirty="0">
                <a:solidFill>
                  <a:schemeClr val="dk1"/>
                </a:solidFill>
              </a:rPr>
              <a:t>Natural Language Processing</a:t>
            </a:r>
            <a:endParaRPr sz="1600" dirty="0"/>
          </a:p>
          <a:p>
            <a:pPr marL="457200" lvl="0" indent="-228600" algn="l" rtl="0">
              <a:lnSpc>
                <a:spcPct val="115000"/>
              </a:lnSpc>
              <a:spcBef>
                <a:spcPts val="0"/>
              </a:spcBef>
              <a:spcAft>
                <a:spcPts val="0"/>
              </a:spcAft>
              <a:buSzPts val="1400"/>
              <a:buNone/>
            </a:pPr>
            <a:endParaRPr sz="1600" dirty="0">
              <a:solidFill>
                <a:schemeClr val="dk1"/>
              </a:solidFill>
            </a:endParaRPr>
          </a:p>
          <a:p>
            <a:pPr marL="139700" lvl="0" indent="0" algn="l" rtl="0">
              <a:lnSpc>
                <a:spcPct val="115000"/>
              </a:lnSpc>
              <a:spcBef>
                <a:spcPts val="0"/>
              </a:spcBef>
              <a:spcAft>
                <a:spcPts val="0"/>
              </a:spcAft>
              <a:buSzPts val="1400"/>
              <a:buNone/>
            </a:pPr>
            <a:r>
              <a:rPr lang="en-US" sz="1600" dirty="0">
                <a:solidFill>
                  <a:schemeClr val="dk1"/>
                </a:solidFill>
              </a:rPr>
              <a:t>Fun facts: </a:t>
            </a:r>
            <a:endParaRPr sz="1600" dirty="0"/>
          </a:p>
          <a:p>
            <a:pPr marL="457200" lvl="0" indent="-330200" algn="l" rtl="0">
              <a:lnSpc>
                <a:spcPct val="115000"/>
              </a:lnSpc>
              <a:spcBef>
                <a:spcPts val="0"/>
              </a:spcBef>
              <a:spcAft>
                <a:spcPts val="0"/>
              </a:spcAft>
              <a:buSzPts val="1600"/>
              <a:buChar char="●"/>
            </a:pPr>
            <a:r>
              <a:rPr lang="en-US" sz="1600" dirty="0">
                <a:solidFill>
                  <a:schemeClr val="dk1"/>
                </a:solidFill>
              </a:rPr>
              <a:t>I collaborated with folks at Google to train an AI system to do Dungeons &amp; Dragons style roleplaying </a:t>
            </a:r>
          </a:p>
          <a:p>
            <a:pPr marL="457200" lvl="0" indent="-330200" algn="l" rtl="0">
              <a:lnSpc>
                <a:spcPct val="115000"/>
              </a:lnSpc>
              <a:spcBef>
                <a:spcPts val="0"/>
              </a:spcBef>
              <a:spcAft>
                <a:spcPts val="0"/>
              </a:spcAft>
              <a:buSzPts val="1600"/>
              <a:buChar char="●"/>
            </a:pPr>
            <a:r>
              <a:rPr lang="en-US" sz="1600" dirty="0">
                <a:solidFill>
                  <a:schemeClr val="dk1"/>
                </a:solidFill>
              </a:rPr>
              <a:t>I back tons of Indie RPG projects on Kickstarter during </a:t>
            </a:r>
            <a:r>
              <a:rPr lang="en-US" sz="1600" dirty="0">
                <a:solidFill>
                  <a:schemeClr val="dk1"/>
                </a:solidFill>
                <a:hlinkClick r:id="rId3"/>
              </a:rPr>
              <a:t>ZineQuest</a:t>
            </a:r>
            <a:endParaRPr sz="1600" dirty="0"/>
          </a:p>
          <a:p>
            <a:pPr marL="457200" lvl="0" indent="-228600" algn="l" rtl="0">
              <a:lnSpc>
                <a:spcPct val="115000"/>
              </a:lnSpc>
              <a:spcBef>
                <a:spcPts val="0"/>
              </a:spcBef>
              <a:spcAft>
                <a:spcPts val="0"/>
              </a:spcAft>
              <a:buSzPts val="1400"/>
              <a:buNone/>
            </a:pPr>
            <a:endParaRPr sz="1600" dirty="0">
              <a:solidFill>
                <a:schemeClr val="dk1"/>
              </a:solidFill>
            </a:endParaRPr>
          </a:p>
        </p:txBody>
      </p:sp>
      <p:pic>
        <p:nvPicPr>
          <p:cNvPr id="87" name="Google Shape;87;p4" descr="A picture containing person, outdoor, building, young&#10;&#10;Description automatically generated"/>
          <p:cNvPicPr preferRelativeResize="0"/>
          <p:nvPr/>
        </p:nvPicPr>
        <p:blipFill rotWithShape="1">
          <a:blip r:embed="rId4">
            <a:alphaModFix/>
          </a:blip>
          <a:srcRect/>
          <a:stretch/>
        </p:blipFill>
        <p:spPr>
          <a:xfrm>
            <a:off x="5286375" y="0"/>
            <a:ext cx="3857625" cy="5143500"/>
          </a:xfrm>
          <a:prstGeom prst="rect">
            <a:avLst/>
          </a:prstGeom>
          <a:noFill/>
          <a:ln>
            <a:noFill/>
          </a:ln>
        </p:spPr>
      </p:pic>
      <p:sp>
        <p:nvSpPr>
          <p:cNvPr id="88" name="Google Shape;88;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200"/>
              <a:buNone/>
            </a:pPr>
            <a:r>
              <a:rPr lang="en-US"/>
              <a:t>Commands</a:t>
            </a:r>
            <a:endParaRPr/>
          </a:p>
        </p:txBody>
      </p:sp>
      <p:sp>
        <p:nvSpPr>
          <p:cNvPr id="267" name="Google Shape;267;p4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endParaRPr/>
          </a:p>
        </p:txBody>
      </p:sp>
      <p:sp>
        <p:nvSpPr>
          <p:cNvPr id="268" name="Google Shape;268;p41"/>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SzPts val="1800"/>
              <a:buNone/>
            </a:pPr>
            <a:r>
              <a:rPr lang="en-US"/>
              <a:t>Players input simple sentences such as “</a:t>
            </a:r>
            <a:r>
              <a:rPr lang="en-US">
                <a:latin typeface="Consolas"/>
                <a:ea typeface="Consolas"/>
                <a:cs typeface="Consolas"/>
                <a:sym typeface="Consolas"/>
              </a:rPr>
              <a:t>get key</a:t>
            </a:r>
            <a:r>
              <a:rPr lang="en-US"/>
              <a:t>” or “</a:t>
            </a:r>
            <a:r>
              <a:rPr lang="en-US">
                <a:latin typeface="Consolas"/>
                <a:ea typeface="Consolas"/>
                <a:cs typeface="Consolas"/>
                <a:sym typeface="Consolas"/>
              </a:rPr>
              <a:t>go east</a:t>
            </a:r>
            <a:r>
              <a:rPr lang="en-US"/>
              <a:t>”, which are interpreted by a text parser. Parsers may vary in sophistication; the first text adventure parsers could only handle two-word sentences in the form of </a:t>
            </a:r>
            <a:r>
              <a:rPr lang="en-US" b="1"/>
              <a:t>verb-noun</a:t>
            </a:r>
            <a:r>
              <a:rPr lang="en-US"/>
              <a:t> pairs. </a:t>
            </a:r>
            <a:endParaRPr/>
          </a:p>
        </p:txBody>
      </p:sp>
      <p:sp>
        <p:nvSpPr>
          <p:cNvPr id="269" name="Google Shape;269;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6" name="Google Shape;276;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21</a:t>
            </a:fld>
            <a:endParaRPr/>
          </a:p>
        </p:txBody>
      </p:sp>
      <p:pic>
        <p:nvPicPr>
          <p:cNvPr id="2" name="Google Shape;147;p26">
            <a:extLst>
              <a:ext uri="{FF2B5EF4-FFF2-40B4-BE49-F238E27FC236}">
                <a16:creationId xmlns:a16="http://schemas.microsoft.com/office/drawing/2014/main" id="{2459CEB4-80F9-C3B9-9EB6-5F9825D802BB}"/>
              </a:ext>
            </a:extLst>
          </p:cNvPr>
          <p:cNvPicPr preferRelativeResize="0"/>
          <p:nvPr/>
        </p:nvPicPr>
        <p:blipFill rotWithShape="1">
          <a:blip r:embed="rId3">
            <a:alphaModFix/>
            <a:extLst>
              <a:ext uri="{28A0092B-C50C-407E-A947-70E740481C1C}">
                <a14:useLocalDpi xmlns:a14="http://schemas.microsoft.com/office/drawing/2010/main"/>
              </a:ext>
            </a:extLst>
          </a:blip>
          <a:srcRect/>
          <a:stretch/>
        </p:blipFill>
        <p:spPr>
          <a:xfrm>
            <a:off x="0" y="-36725"/>
            <a:ext cx="4669325" cy="5368587"/>
          </a:xfrm>
          <a:prstGeom prst="rect">
            <a:avLst/>
          </a:prstGeom>
          <a:noFill/>
          <a:ln>
            <a:noFill/>
          </a:ln>
        </p:spPr>
      </p:pic>
      <p:pic>
        <p:nvPicPr>
          <p:cNvPr id="3" name="Google Shape;148;p26">
            <a:extLst>
              <a:ext uri="{FF2B5EF4-FFF2-40B4-BE49-F238E27FC236}">
                <a16:creationId xmlns:a16="http://schemas.microsoft.com/office/drawing/2014/main" id="{4235DDA2-5211-9D84-8EA7-A79E3B8F14BE}"/>
              </a:ext>
            </a:extLst>
          </p:cNvPr>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4669325" y="-112374"/>
            <a:ext cx="4386550" cy="5517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80"/>
        <p:cNvGrpSpPr/>
        <p:nvPr/>
      </p:nvGrpSpPr>
      <p:grpSpPr>
        <a:xfrm>
          <a:off x="0" y="0"/>
          <a:ext cx="0" cy="0"/>
          <a:chOff x="0" y="0"/>
          <a:chExt cx="0" cy="0"/>
        </a:xfrm>
      </p:grpSpPr>
      <p:pic>
        <p:nvPicPr>
          <p:cNvPr id="281" name="Google Shape;281;p43" descr="A close up of text on a white background&#10;&#10;Description automatically generated"/>
          <p:cNvPicPr preferRelativeResize="0"/>
          <p:nvPr/>
        </p:nvPicPr>
        <p:blipFill rotWithShape="1">
          <a:blip r:embed="rId3">
            <a:alphaModFix/>
          </a:blip>
          <a:srcRect/>
          <a:stretch/>
        </p:blipFill>
        <p:spPr>
          <a:xfrm>
            <a:off x="668761" y="-216278"/>
            <a:ext cx="7806478" cy="5576056"/>
          </a:xfrm>
          <a:prstGeom prst="rect">
            <a:avLst/>
          </a:prstGeom>
          <a:noFill/>
          <a:ln>
            <a:noFill/>
          </a:ln>
        </p:spPr>
      </p:pic>
      <p:sp>
        <p:nvSpPr>
          <p:cNvPr id="282" name="Google Shape;282;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Vocabulary</a:t>
            </a:r>
            <a:endParaRPr/>
          </a:p>
        </p:txBody>
      </p:sp>
      <p:sp>
        <p:nvSpPr>
          <p:cNvPr id="288" name="Google Shape;288;p4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Char char="●"/>
            </a:pPr>
            <a:r>
              <a:rPr lang="en-US">
                <a:solidFill>
                  <a:schemeClr val="dk1"/>
                </a:solidFill>
              </a:rPr>
              <a:t>The original Zork I (1980) had a 600-word vocabulary. </a:t>
            </a:r>
            <a:endParaRPr>
              <a:solidFill>
                <a:schemeClr val="dk1"/>
              </a:solidFill>
            </a:endParaRPr>
          </a:p>
          <a:p>
            <a:pPr marL="457200" lvl="0" indent="-342900" algn="l" rtl="0">
              <a:lnSpc>
                <a:spcPct val="115000"/>
              </a:lnSpc>
              <a:spcBef>
                <a:spcPts val="0"/>
              </a:spcBef>
              <a:spcAft>
                <a:spcPts val="0"/>
              </a:spcAft>
              <a:buClr>
                <a:schemeClr val="dk1"/>
              </a:buClr>
              <a:buSzPts val="1800"/>
              <a:buChar char="●"/>
            </a:pPr>
            <a:r>
              <a:rPr lang="en-US">
                <a:solidFill>
                  <a:schemeClr val="dk1"/>
                </a:solidFill>
              </a:rPr>
              <a:t>Trinity (1986) could understand stand 2,120 different words. </a:t>
            </a:r>
            <a:endParaRPr>
              <a:solidFill>
                <a:schemeClr val="dk1"/>
              </a:solidFill>
            </a:endParaRPr>
          </a:p>
        </p:txBody>
      </p:sp>
      <p:sp>
        <p:nvSpPr>
          <p:cNvPr id="289" name="Google Shape;289;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3"/>
        <p:cNvGrpSpPr/>
        <p:nvPr/>
      </p:nvGrpSpPr>
      <p:grpSpPr>
        <a:xfrm>
          <a:off x="0" y="0"/>
          <a:ext cx="0" cy="0"/>
          <a:chOff x="0" y="0"/>
          <a:chExt cx="0" cy="0"/>
        </a:xfrm>
      </p:grpSpPr>
      <p:sp>
        <p:nvSpPr>
          <p:cNvPr id="294" name="Google Shape;294;p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90000"/>
              </a:lnSpc>
              <a:spcBef>
                <a:spcPts val="0"/>
              </a:spcBef>
              <a:spcAft>
                <a:spcPts val="0"/>
              </a:spcAft>
              <a:buSzPts val="2800"/>
              <a:buNone/>
            </a:pPr>
            <a:r>
              <a:rPr lang="en-US"/>
              <a:t>Early Parsers</a:t>
            </a:r>
            <a:endParaRPr/>
          </a:p>
        </p:txBody>
      </p:sp>
      <p:grpSp>
        <p:nvGrpSpPr>
          <p:cNvPr id="295" name="Google Shape;295;p45"/>
          <p:cNvGrpSpPr/>
          <p:nvPr/>
        </p:nvGrpSpPr>
        <p:grpSpPr>
          <a:xfrm>
            <a:off x="387843" y="1418593"/>
            <a:ext cx="8368313" cy="2884163"/>
            <a:chOff x="76143" y="266118"/>
            <a:chExt cx="8368313" cy="2884163"/>
          </a:xfrm>
        </p:grpSpPr>
        <p:sp>
          <p:nvSpPr>
            <p:cNvPr id="296" name="Google Shape;296;p45"/>
            <p:cNvSpPr/>
            <p:nvPr/>
          </p:nvSpPr>
          <p:spPr>
            <a:xfrm>
              <a:off x="1134206" y="266118"/>
              <a:ext cx="1731375" cy="1731375"/>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5"/>
            <p:cNvSpPr/>
            <p:nvPr/>
          </p:nvSpPr>
          <p:spPr>
            <a:xfrm>
              <a:off x="76143" y="2430281"/>
              <a:ext cx="38475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5"/>
            <p:cNvSpPr txBox="1"/>
            <p:nvPr/>
          </p:nvSpPr>
          <p:spPr>
            <a:xfrm>
              <a:off x="76143" y="2430281"/>
              <a:ext cx="38475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0" i="1" u="none" strike="noStrike" cap="none">
                  <a:solidFill>
                    <a:schemeClr val="dk1"/>
                  </a:solidFill>
                  <a:latin typeface="Arial"/>
                  <a:ea typeface="Arial"/>
                  <a:cs typeface="Arial"/>
                  <a:sym typeface="Arial"/>
                </a:rPr>
                <a:t>Adventure</a:t>
              </a:r>
              <a:r>
                <a:rPr lang="en-US" sz="1800" b="0" i="0" u="none" strike="noStrike" cap="none">
                  <a:solidFill>
                    <a:schemeClr val="dk1"/>
                  </a:solidFill>
                  <a:latin typeface="Arial"/>
                  <a:ea typeface="Arial"/>
                  <a:cs typeface="Arial"/>
                  <a:sym typeface="Arial"/>
                </a:rPr>
                <a:t>’s verb-noun parser was extremely primitive but removed </a:t>
              </a:r>
              <a:r>
                <a:rPr lang="en-US" sz="1800" b="1" i="0" u="none" strike="noStrike" cap="none">
                  <a:solidFill>
                    <a:schemeClr val="dk1"/>
                  </a:solidFill>
                </a:rPr>
                <a:t>ambiguity</a:t>
              </a:r>
              <a:r>
                <a:rPr lang="en-US" sz="1800" b="0" i="0" u="none" strike="noStrike" cap="none">
                  <a:solidFill>
                    <a:schemeClr val="dk1"/>
                  </a:solidFill>
                  <a:latin typeface="Arial"/>
                  <a:ea typeface="Arial"/>
                  <a:cs typeface="Arial"/>
                  <a:sym typeface="Arial"/>
                </a:rPr>
                <a:t>.  </a:t>
              </a:r>
              <a:endParaRPr>
                <a:solidFill>
                  <a:schemeClr val="dk1"/>
                </a:solidFill>
              </a:endParaRPr>
            </a:p>
          </p:txBody>
        </p:sp>
        <p:sp>
          <p:nvSpPr>
            <p:cNvPr id="299" name="Google Shape;299;p45"/>
            <p:cNvSpPr/>
            <p:nvPr/>
          </p:nvSpPr>
          <p:spPr>
            <a:xfrm>
              <a:off x="5655018" y="266118"/>
              <a:ext cx="1731375" cy="1731375"/>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5"/>
            <p:cNvSpPr/>
            <p:nvPr/>
          </p:nvSpPr>
          <p:spPr>
            <a:xfrm>
              <a:off x="4596956" y="2430281"/>
              <a:ext cx="38475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5"/>
            <p:cNvSpPr txBox="1"/>
            <p:nvPr/>
          </p:nvSpPr>
          <p:spPr>
            <a:xfrm>
              <a:off x="4596956" y="2430281"/>
              <a:ext cx="38475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Ambiguity means that there are multiple interpretations of a sentence, which denote distinct meanings.</a:t>
              </a:r>
              <a:endParaRPr>
                <a:solidFill>
                  <a:schemeClr val="dk1"/>
                </a:solidFill>
              </a:endParaRPr>
            </a:p>
          </p:txBody>
        </p:sp>
      </p:grpSp>
      <p:sp>
        <p:nvSpPr>
          <p:cNvPr id="302" name="Google Shape;302;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24</a:t>
            </a:fld>
            <a:r>
              <a:rPr lang="en-US"/>
              <a:t>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9F2"/>
        </a:solidFill>
        <a:effectLst/>
      </p:bgPr>
    </p:bg>
    <p:spTree>
      <p:nvGrpSpPr>
        <p:cNvPr id="1" name="Shape 306"/>
        <p:cNvGrpSpPr/>
        <p:nvPr/>
      </p:nvGrpSpPr>
      <p:grpSpPr>
        <a:xfrm>
          <a:off x="0" y="0"/>
          <a:ext cx="0" cy="0"/>
          <a:chOff x="0" y="0"/>
          <a:chExt cx="0" cy="0"/>
        </a:xfrm>
      </p:grpSpPr>
      <p:pic>
        <p:nvPicPr>
          <p:cNvPr id="307" name="Google Shape;307;p46"/>
          <p:cNvPicPr preferRelativeResize="0"/>
          <p:nvPr/>
        </p:nvPicPr>
        <p:blipFill rotWithShape="1">
          <a:blip r:embed="rId3">
            <a:alphaModFix/>
          </a:blip>
          <a:srcRect/>
          <a:stretch/>
        </p:blipFill>
        <p:spPr>
          <a:xfrm>
            <a:off x="714375" y="0"/>
            <a:ext cx="7715250" cy="5143500"/>
          </a:xfrm>
          <a:prstGeom prst="rect">
            <a:avLst/>
          </a:prstGeom>
          <a:noFill/>
          <a:ln>
            <a:noFill/>
          </a:ln>
        </p:spPr>
      </p:pic>
      <p:sp>
        <p:nvSpPr>
          <p:cNvPr id="308" name="Google Shape;308;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5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Basic Linguistics</a:t>
            </a:r>
            <a:endParaRPr/>
          </a:p>
        </p:txBody>
      </p:sp>
      <p:sp>
        <p:nvSpPr>
          <p:cNvPr id="314" name="Google Shape;314;p5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US" b="1">
                <a:solidFill>
                  <a:schemeClr val="dk1"/>
                </a:solidFill>
              </a:rPr>
              <a:t>Stop words: </a:t>
            </a:r>
            <a:r>
              <a:rPr lang="en-US">
                <a:solidFill>
                  <a:schemeClr val="dk1"/>
                </a:solidFill>
              </a:rPr>
              <a:t>Function words like “the” could be stripped from user input, so that “GET THE LAMP” was sent to the parser as “GET LAMP”.</a:t>
            </a:r>
            <a:endParaRPr>
              <a:solidFill>
                <a:schemeClr val="dk1"/>
              </a:solidFill>
            </a:endParaRPr>
          </a:p>
          <a:p>
            <a:pPr marL="114300" lvl="0" indent="0" algn="l" rtl="0">
              <a:lnSpc>
                <a:spcPct val="115000"/>
              </a:lnSpc>
              <a:spcBef>
                <a:spcPts val="0"/>
              </a:spcBef>
              <a:spcAft>
                <a:spcPts val="0"/>
              </a:spcAft>
              <a:buSzPts val="1800"/>
              <a:buNone/>
            </a:pPr>
            <a:endParaRPr b="1">
              <a:solidFill>
                <a:schemeClr val="dk1"/>
              </a:solidFill>
            </a:endParaRPr>
          </a:p>
          <a:p>
            <a:pPr marL="114300" lvl="0" indent="0" algn="l" rtl="0">
              <a:lnSpc>
                <a:spcPct val="115000"/>
              </a:lnSpc>
              <a:spcBef>
                <a:spcPts val="0"/>
              </a:spcBef>
              <a:spcAft>
                <a:spcPts val="0"/>
              </a:spcAft>
              <a:buSzPts val="1800"/>
              <a:buNone/>
            </a:pPr>
            <a:r>
              <a:rPr lang="en-US" b="1">
                <a:solidFill>
                  <a:schemeClr val="dk1"/>
                </a:solidFill>
              </a:rPr>
              <a:t>Prepositions: </a:t>
            </a:r>
            <a:r>
              <a:rPr lang="en-US">
                <a:solidFill>
                  <a:schemeClr val="dk1"/>
                </a:solidFill>
              </a:rPr>
              <a:t>“LOOK AT” and “LOOK UNDER” were only considered different by the parser if they were implemented as separate verbs and mapped onto different actions.</a:t>
            </a:r>
            <a:endParaRPr>
              <a:solidFill>
                <a:schemeClr val="dk1"/>
              </a:solidFill>
            </a:endParaRPr>
          </a:p>
          <a:p>
            <a:pPr marL="114300" lvl="0" indent="0" algn="l" rtl="0">
              <a:lnSpc>
                <a:spcPct val="115000"/>
              </a:lnSpc>
              <a:spcBef>
                <a:spcPts val="0"/>
              </a:spcBef>
              <a:spcAft>
                <a:spcPts val="0"/>
              </a:spcAft>
              <a:buSzPts val="1800"/>
              <a:buNone/>
            </a:pPr>
            <a:endParaRPr>
              <a:solidFill>
                <a:schemeClr val="dk1"/>
              </a:solidFill>
            </a:endParaRPr>
          </a:p>
          <a:p>
            <a:pPr marL="114300" lvl="0" indent="0" algn="l" rtl="0">
              <a:lnSpc>
                <a:spcPct val="115000"/>
              </a:lnSpc>
              <a:spcBef>
                <a:spcPts val="0"/>
              </a:spcBef>
              <a:spcAft>
                <a:spcPts val="0"/>
              </a:spcAft>
              <a:buSzPts val="1800"/>
              <a:buNone/>
            </a:pPr>
            <a:r>
              <a:rPr lang="en-US" b="1">
                <a:solidFill>
                  <a:schemeClr val="dk1"/>
                </a:solidFill>
              </a:rPr>
              <a:t>Direct and indirect objects: </a:t>
            </a:r>
            <a:r>
              <a:rPr lang="en-US">
                <a:solidFill>
                  <a:schemeClr val="dk1"/>
                </a:solidFill>
              </a:rPr>
              <a:t>Some parsers recognized direct and indirect objects like GIVE [THE BOOK] TO [CHRIS].</a:t>
            </a:r>
            <a:endParaRPr>
              <a:solidFill>
                <a:schemeClr val="dk1"/>
              </a:solidFill>
            </a:endParaRPr>
          </a:p>
        </p:txBody>
      </p:sp>
      <p:sp>
        <p:nvSpPr>
          <p:cNvPr id="315" name="Google Shape;315;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9"/>
        <p:cNvGrpSpPr/>
        <p:nvPr/>
      </p:nvGrpSpPr>
      <p:grpSpPr>
        <a:xfrm>
          <a:off x="0" y="0"/>
          <a:ext cx="0" cy="0"/>
          <a:chOff x="0" y="0"/>
          <a:chExt cx="0" cy="0"/>
        </a:xfrm>
      </p:grpSpPr>
      <p:sp>
        <p:nvSpPr>
          <p:cNvPr id="320" name="Google Shape;320;p51"/>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fontScale="90000"/>
          </a:bodyPr>
          <a:lstStyle/>
          <a:p>
            <a:pPr marL="0" lvl="0" indent="0" algn="ctr" rtl="0">
              <a:lnSpc>
                <a:spcPct val="100000"/>
              </a:lnSpc>
              <a:spcBef>
                <a:spcPts val="0"/>
              </a:spcBef>
              <a:spcAft>
                <a:spcPts val="0"/>
              </a:spcAft>
              <a:buSzPct val="111111"/>
              <a:buNone/>
            </a:pPr>
            <a:r>
              <a:rPr lang="en-US"/>
              <a:t>“</a:t>
            </a:r>
            <a:r>
              <a:rPr lang="en-US" sz="5100">
                <a:latin typeface="Consolas"/>
                <a:ea typeface="Consolas"/>
                <a:cs typeface="Consolas"/>
                <a:sym typeface="Consolas"/>
              </a:rPr>
              <a:t>open the red box with the green key then go north</a:t>
            </a:r>
            <a:r>
              <a:rPr lang="en-US"/>
              <a:t>”.</a:t>
            </a:r>
            <a:endParaRPr/>
          </a:p>
        </p:txBody>
      </p:sp>
      <p:sp>
        <p:nvSpPr>
          <p:cNvPr id="321" name="Google Shape;321;p51"/>
          <p:cNvSpPr txBox="1">
            <a:spLocks noGrp="1"/>
          </p:cNvSpPr>
          <p:nvPr>
            <p:ph type="subTitle" idx="1"/>
          </p:nvPr>
        </p:nvSpPr>
        <p:spPr>
          <a:xfrm>
            <a:off x="311700" y="2834124"/>
            <a:ext cx="8520600" cy="1184083"/>
          </a:xfrm>
          <a:prstGeom prst="rect">
            <a:avLst/>
          </a:prstGeom>
          <a:noFill/>
          <a:ln>
            <a:noFill/>
          </a:ln>
        </p:spPr>
        <p:txBody>
          <a:bodyPr spcFirstLastPara="1" wrap="square" lIns="91425" tIns="91425" rIns="91425" bIns="91425" anchor="t" anchorCtr="0">
            <a:normAutofit/>
          </a:bodyPr>
          <a:lstStyle/>
          <a:p>
            <a:pPr marL="457200" lvl="0" indent="-342900" algn="ctr" rtl="0">
              <a:lnSpc>
                <a:spcPct val="90000"/>
              </a:lnSpc>
              <a:spcBef>
                <a:spcPts val="0"/>
              </a:spcBef>
              <a:spcAft>
                <a:spcPts val="0"/>
              </a:spcAft>
              <a:buSzPts val="2800"/>
              <a:buNone/>
            </a:pPr>
            <a:r>
              <a:rPr lang="en-US" sz="1800"/>
              <a:t>Later parsers, such as those built on ZIL (Zork Implementation Language), could understand complete sentences. They could handle more complex inputs. </a:t>
            </a:r>
            <a:endParaRPr/>
          </a:p>
          <a:p>
            <a:pPr marL="114300" lvl="0" indent="0" algn="ctr" rtl="0">
              <a:lnSpc>
                <a:spcPct val="90000"/>
              </a:lnSpc>
              <a:spcBef>
                <a:spcPts val="600"/>
              </a:spcBef>
              <a:spcAft>
                <a:spcPts val="600"/>
              </a:spcAft>
              <a:buSzPts val="2800"/>
              <a:buNone/>
            </a:pPr>
            <a:endParaRPr sz="1800"/>
          </a:p>
        </p:txBody>
      </p:sp>
      <p:sp>
        <p:nvSpPr>
          <p:cNvPr id="322" name="Google Shape;322;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6"/>
        <p:cNvGrpSpPr/>
        <p:nvPr/>
      </p:nvGrpSpPr>
      <p:grpSpPr>
        <a:xfrm>
          <a:off x="0" y="0"/>
          <a:ext cx="0" cy="0"/>
          <a:chOff x="0" y="0"/>
          <a:chExt cx="0" cy="0"/>
        </a:xfrm>
      </p:grpSpPr>
      <p:sp>
        <p:nvSpPr>
          <p:cNvPr id="327" name="Google Shape;327;p5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b" anchorCtr="0">
            <a:normAutofit/>
          </a:bodyPr>
          <a:lstStyle/>
          <a:p>
            <a:pPr marL="0" lvl="0" indent="0" algn="l" rtl="0">
              <a:lnSpc>
                <a:spcPct val="90000"/>
              </a:lnSpc>
              <a:spcBef>
                <a:spcPts val="0"/>
              </a:spcBef>
              <a:spcAft>
                <a:spcPts val="0"/>
              </a:spcAft>
              <a:buSzPts val="12000"/>
              <a:buNone/>
            </a:pPr>
            <a:r>
              <a:rPr lang="en-US" dirty="0"/>
              <a:t>Z-machine</a:t>
            </a:r>
            <a:endParaRPr dirty="0"/>
          </a:p>
        </p:txBody>
      </p:sp>
      <p:sp>
        <p:nvSpPr>
          <p:cNvPr id="328" name="Google Shape;328;p52"/>
          <p:cNvSpPr txBox="1">
            <a:spLocks noGrp="1"/>
          </p:cNvSpPr>
          <p:nvPr>
            <p:ph type="body" idx="1"/>
          </p:nvPr>
        </p:nvSpPr>
        <p:spPr>
          <a:xfrm>
            <a:off x="311700" y="1152475"/>
            <a:ext cx="4003547" cy="3416400"/>
          </a:xfrm>
          <a:prstGeom prst="rect">
            <a:avLst/>
          </a:prstGeom>
          <a:noFill/>
          <a:ln>
            <a:noFill/>
          </a:ln>
        </p:spPr>
        <p:txBody>
          <a:bodyPr spcFirstLastPara="1" wrap="square" lIns="91425" tIns="91425" rIns="91425" bIns="91425" anchor="t" anchorCtr="0">
            <a:noAutofit/>
          </a:bodyPr>
          <a:lstStyle/>
          <a:p>
            <a:pPr marL="114300" lvl="0" indent="0" algn="l" rtl="0">
              <a:lnSpc>
                <a:spcPct val="105000"/>
              </a:lnSpc>
              <a:spcBef>
                <a:spcPts val="0"/>
              </a:spcBef>
              <a:spcAft>
                <a:spcPts val="0"/>
              </a:spcAft>
              <a:buSzPts val="1800"/>
              <a:buNone/>
            </a:pPr>
            <a:r>
              <a:rPr lang="en-US" sz="1400" dirty="0">
                <a:solidFill>
                  <a:schemeClr val="dk1"/>
                </a:solidFill>
              </a:rPr>
              <a:t>Infocom developed a virtual machine to deploy standardized “story files” on many platforms. </a:t>
            </a:r>
            <a:endParaRPr sz="1400" dirty="0">
              <a:solidFill>
                <a:schemeClr val="dk1"/>
              </a:solidFill>
            </a:endParaRPr>
          </a:p>
          <a:p>
            <a:pPr marL="114300" lvl="0" indent="0" algn="l" rtl="0">
              <a:lnSpc>
                <a:spcPct val="105000"/>
              </a:lnSpc>
              <a:spcBef>
                <a:spcPts val="600"/>
              </a:spcBef>
              <a:spcAft>
                <a:spcPts val="0"/>
              </a:spcAft>
              <a:buSzPts val="1800"/>
              <a:buNone/>
            </a:pPr>
            <a:r>
              <a:rPr lang="en-US" sz="1400" dirty="0">
                <a:solidFill>
                  <a:schemeClr val="dk1"/>
                </a:solidFill>
              </a:rPr>
              <a:t>The Infocom parser was the best of its era. </a:t>
            </a:r>
            <a:endParaRPr sz="1400" dirty="0">
              <a:solidFill>
                <a:schemeClr val="dk1"/>
              </a:solidFill>
            </a:endParaRPr>
          </a:p>
          <a:p>
            <a:pPr marL="114300" lvl="0" indent="0" algn="l" rtl="0">
              <a:lnSpc>
                <a:spcPct val="105000"/>
              </a:lnSpc>
              <a:spcBef>
                <a:spcPts val="600"/>
              </a:spcBef>
              <a:spcAft>
                <a:spcPts val="0"/>
              </a:spcAft>
              <a:buSzPts val="1800"/>
              <a:buNone/>
            </a:pPr>
            <a:r>
              <a:rPr lang="en-US" sz="1400" dirty="0">
                <a:solidFill>
                  <a:schemeClr val="dk1"/>
                </a:solidFill>
              </a:rPr>
              <a:t>It accepted complex, complete sentence commands when its competitors’ parsers were restricted to simple two-word verb-noun combinations. </a:t>
            </a:r>
            <a:endParaRPr sz="1400" dirty="0">
              <a:solidFill>
                <a:schemeClr val="dk1"/>
              </a:solidFill>
            </a:endParaRPr>
          </a:p>
          <a:p>
            <a:pPr marL="114300" lvl="0" indent="0" algn="l" rtl="0">
              <a:lnSpc>
                <a:spcPct val="105000"/>
              </a:lnSpc>
              <a:spcBef>
                <a:spcPts val="600"/>
              </a:spcBef>
              <a:spcAft>
                <a:spcPts val="600"/>
              </a:spcAft>
              <a:buSzPts val="1800"/>
              <a:buNone/>
            </a:pPr>
            <a:r>
              <a:rPr lang="en-US" sz="1400" dirty="0">
                <a:solidFill>
                  <a:schemeClr val="dk1"/>
                </a:solidFill>
              </a:rPr>
              <a:t>Its parser was actively upgraded, and later games would ‘understand’ multiple sentence input: ‘pick up the gem and put it in my bag. take the newspaper clipping out of my bag then burn it with the book of matches’.</a:t>
            </a:r>
            <a:endParaRPr dirty="0">
              <a:solidFill>
                <a:schemeClr val="dk1"/>
              </a:solidFill>
            </a:endParaRPr>
          </a:p>
        </p:txBody>
      </p:sp>
      <p:sp>
        <p:nvSpPr>
          <p:cNvPr id="329" name="Google Shape;329;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28</a:t>
            </a:fld>
            <a:r>
              <a:rPr lang="en-US"/>
              <a:t> </a:t>
            </a:r>
            <a:endParaRPr/>
          </a:p>
        </p:txBody>
      </p:sp>
      <p:grpSp>
        <p:nvGrpSpPr>
          <p:cNvPr id="5" name="Group 4">
            <a:extLst>
              <a:ext uri="{FF2B5EF4-FFF2-40B4-BE49-F238E27FC236}">
                <a16:creationId xmlns:a16="http://schemas.microsoft.com/office/drawing/2014/main" id="{F6DD9228-FEF8-1F80-F6D0-3088F0D9FF2D}"/>
              </a:ext>
            </a:extLst>
          </p:cNvPr>
          <p:cNvGrpSpPr/>
          <p:nvPr/>
        </p:nvGrpSpPr>
        <p:grpSpPr>
          <a:xfrm>
            <a:off x="4774700" y="0"/>
            <a:ext cx="4369300" cy="5143500"/>
            <a:chOff x="4774700" y="0"/>
            <a:chExt cx="4369300" cy="5143500"/>
          </a:xfrm>
        </p:grpSpPr>
        <p:pic>
          <p:nvPicPr>
            <p:cNvPr id="4" name="Picture 3">
              <a:extLst>
                <a:ext uri="{FF2B5EF4-FFF2-40B4-BE49-F238E27FC236}">
                  <a16:creationId xmlns:a16="http://schemas.microsoft.com/office/drawing/2014/main" id="{5C1CDA6A-49CF-A9BD-25ED-9190D62FD0C1}"/>
                </a:ext>
              </a:extLst>
            </p:cNvPr>
            <p:cNvPicPr>
              <a:picLocks noChangeAspect="1"/>
            </p:cNvPicPr>
            <p:nvPr/>
          </p:nvPicPr>
          <p:blipFill>
            <a:blip r:embed="rId3"/>
            <a:stretch>
              <a:fillRect/>
            </a:stretch>
          </p:blipFill>
          <p:spPr>
            <a:xfrm>
              <a:off x="8677855" y="3628618"/>
              <a:ext cx="466145" cy="1514882"/>
            </a:xfrm>
            <a:prstGeom prst="rect">
              <a:avLst/>
            </a:prstGeom>
          </p:spPr>
        </p:pic>
        <p:pic>
          <p:nvPicPr>
            <p:cNvPr id="2" name="Picture 1">
              <a:extLst>
                <a:ext uri="{FF2B5EF4-FFF2-40B4-BE49-F238E27FC236}">
                  <a16:creationId xmlns:a16="http://schemas.microsoft.com/office/drawing/2014/main" id="{C4850AA8-E3BB-C999-8A54-3DC6E9F92FBF}"/>
                </a:ext>
              </a:extLst>
            </p:cNvPr>
            <p:cNvPicPr>
              <a:picLocks noChangeAspect="1"/>
            </p:cNvPicPr>
            <p:nvPr/>
          </p:nvPicPr>
          <p:blipFill>
            <a:blip r:embed="rId4"/>
            <a:stretch>
              <a:fillRect/>
            </a:stretch>
          </p:blipFill>
          <p:spPr>
            <a:xfrm>
              <a:off x="4774700" y="0"/>
              <a:ext cx="4369300" cy="4086150"/>
            </a:xfrm>
            <a:prstGeom prst="rect">
              <a:avLst/>
            </a:prstGeom>
          </p:spPr>
        </p:pic>
        <p:pic>
          <p:nvPicPr>
            <p:cNvPr id="3" name="Picture 2">
              <a:extLst>
                <a:ext uri="{FF2B5EF4-FFF2-40B4-BE49-F238E27FC236}">
                  <a16:creationId xmlns:a16="http://schemas.microsoft.com/office/drawing/2014/main" id="{DE6C2826-0F7F-D0F3-F293-617B1E471B88}"/>
                </a:ext>
              </a:extLst>
            </p:cNvPr>
            <p:cNvPicPr>
              <a:picLocks noChangeAspect="1"/>
            </p:cNvPicPr>
            <p:nvPr/>
          </p:nvPicPr>
          <p:blipFill>
            <a:blip r:embed="rId5"/>
            <a:stretch>
              <a:fillRect/>
            </a:stretch>
          </p:blipFill>
          <p:spPr>
            <a:xfrm>
              <a:off x="4774700" y="3953282"/>
              <a:ext cx="4315245" cy="1190218"/>
            </a:xfrm>
            <a:prstGeom prst="rect">
              <a:avLst/>
            </a:prstGeom>
          </p:spPr>
        </p:pic>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3"/>
        <p:cNvGrpSpPr/>
        <p:nvPr/>
      </p:nvGrpSpPr>
      <p:grpSpPr>
        <a:xfrm>
          <a:off x="0" y="0"/>
          <a:ext cx="0" cy="0"/>
          <a:chOff x="0" y="0"/>
          <a:chExt cx="0" cy="0"/>
        </a:xfrm>
      </p:grpSpPr>
      <p:sp>
        <p:nvSpPr>
          <p:cNvPr id="334" name="Google Shape;334;p5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90000"/>
              </a:lnSpc>
              <a:spcBef>
                <a:spcPts val="0"/>
              </a:spcBef>
              <a:spcAft>
                <a:spcPts val="0"/>
              </a:spcAft>
              <a:buSzPts val="2800"/>
              <a:buNone/>
            </a:pPr>
            <a:r>
              <a:rPr lang="en-US"/>
              <a:t>Why were parsers so bad?</a:t>
            </a:r>
            <a:endParaRPr/>
          </a:p>
        </p:txBody>
      </p:sp>
      <p:grpSp>
        <p:nvGrpSpPr>
          <p:cNvPr id="335" name="Google Shape;335;p54"/>
          <p:cNvGrpSpPr/>
          <p:nvPr/>
        </p:nvGrpSpPr>
        <p:grpSpPr>
          <a:xfrm>
            <a:off x="311700" y="1155144"/>
            <a:ext cx="8520600" cy="3411061"/>
            <a:chOff x="0" y="2669"/>
            <a:chExt cx="8520600" cy="3411061"/>
          </a:xfrm>
        </p:grpSpPr>
        <p:sp>
          <p:nvSpPr>
            <p:cNvPr id="336" name="Google Shape;336;p54"/>
            <p:cNvSpPr/>
            <p:nvPr/>
          </p:nvSpPr>
          <p:spPr>
            <a:xfrm>
              <a:off x="0" y="2669"/>
              <a:ext cx="8520600" cy="568510"/>
            </a:xfrm>
            <a:prstGeom prst="roundRect">
              <a:avLst>
                <a:gd name="adj" fmla="val 10000"/>
              </a:avLst>
            </a:prstGeom>
            <a:solidFill>
              <a:srgbClr val="CAD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54"/>
            <p:cNvSpPr/>
            <p:nvPr/>
          </p:nvSpPr>
          <p:spPr>
            <a:xfrm>
              <a:off x="171974" y="130583"/>
              <a:ext cx="312680" cy="31268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54"/>
            <p:cNvSpPr/>
            <p:nvPr/>
          </p:nvSpPr>
          <p:spPr>
            <a:xfrm>
              <a:off x="656629" y="2669"/>
              <a:ext cx="7863970" cy="56851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54"/>
            <p:cNvSpPr txBox="1"/>
            <p:nvPr/>
          </p:nvSpPr>
          <p:spPr>
            <a:xfrm>
              <a:off x="656629" y="2669"/>
              <a:ext cx="7863970" cy="568510"/>
            </a:xfrm>
            <a:prstGeom prst="rect">
              <a:avLst/>
            </a:prstGeom>
            <a:noFill/>
            <a:ln>
              <a:noFill/>
            </a:ln>
          </p:spPr>
          <p:txBody>
            <a:bodyPr spcFirstLastPara="1" wrap="square" lIns="60150" tIns="60150" rIns="60150" bIns="60150"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171717"/>
                  </a:solidFill>
                  <a:latin typeface="Arial"/>
                  <a:ea typeface="Arial"/>
                  <a:cs typeface="Arial"/>
                  <a:sym typeface="Arial"/>
                </a:rPr>
                <a:t>Limited computational resources. </a:t>
              </a:r>
              <a:r>
                <a:rPr lang="en-US" sz="1500" b="0" i="0" u="none" strike="noStrike" cap="none">
                  <a:solidFill>
                    <a:srgbClr val="171717"/>
                  </a:solidFill>
                  <a:latin typeface="Arial"/>
                  <a:ea typeface="Arial"/>
                  <a:cs typeface="Arial"/>
                  <a:sym typeface="Arial"/>
                </a:rPr>
                <a:t>Computers had ≤128 KB of memory</a:t>
              </a:r>
              <a:endParaRPr sz="1500" b="0" i="0" u="none" strike="noStrike" cap="none">
                <a:solidFill>
                  <a:srgbClr val="171717"/>
                </a:solidFill>
                <a:latin typeface="Arial"/>
                <a:ea typeface="Arial"/>
                <a:cs typeface="Arial"/>
                <a:sym typeface="Arial"/>
              </a:endParaRPr>
            </a:p>
          </p:txBody>
        </p:sp>
        <p:sp>
          <p:nvSpPr>
            <p:cNvPr id="340" name="Google Shape;340;p54"/>
            <p:cNvSpPr/>
            <p:nvPr/>
          </p:nvSpPr>
          <p:spPr>
            <a:xfrm>
              <a:off x="0" y="713306"/>
              <a:ext cx="8520600" cy="568510"/>
            </a:xfrm>
            <a:prstGeom prst="roundRect">
              <a:avLst>
                <a:gd name="adj" fmla="val 10000"/>
              </a:avLst>
            </a:prstGeom>
            <a:solidFill>
              <a:srgbClr val="CAD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54"/>
            <p:cNvSpPr/>
            <p:nvPr/>
          </p:nvSpPr>
          <p:spPr>
            <a:xfrm>
              <a:off x="171974" y="841221"/>
              <a:ext cx="312680" cy="312680"/>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54"/>
            <p:cNvSpPr/>
            <p:nvPr/>
          </p:nvSpPr>
          <p:spPr>
            <a:xfrm>
              <a:off x="656629" y="713306"/>
              <a:ext cx="7863970" cy="56851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54"/>
            <p:cNvSpPr txBox="1"/>
            <p:nvPr/>
          </p:nvSpPr>
          <p:spPr>
            <a:xfrm>
              <a:off x="656629" y="713306"/>
              <a:ext cx="7863970" cy="568510"/>
            </a:xfrm>
            <a:prstGeom prst="rect">
              <a:avLst/>
            </a:prstGeom>
            <a:noFill/>
            <a:ln>
              <a:noFill/>
            </a:ln>
          </p:spPr>
          <p:txBody>
            <a:bodyPr spcFirstLastPara="1" wrap="square" lIns="60150" tIns="60150" rIns="60150" bIns="60150"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171717"/>
                  </a:solidFill>
                  <a:latin typeface="Arial"/>
                  <a:ea typeface="Arial"/>
                  <a:cs typeface="Arial"/>
                  <a:sym typeface="Arial"/>
                </a:rPr>
                <a:t>Language is difficult.</a:t>
              </a:r>
              <a:r>
                <a:rPr lang="en-US" sz="1500" b="0" i="0" u="none" strike="noStrike" cap="none">
                  <a:solidFill>
                    <a:srgbClr val="171717"/>
                  </a:solidFill>
                  <a:latin typeface="Arial"/>
                  <a:ea typeface="Arial"/>
                  <a:cs typeface="Arial"/>
                  <a:sym typeface="Arial"/>
                </a:rPr>
                <a:t> There are many things that make human languages genuinely challenging for a computer to process.</a:t>
              </a:r>
              <a:endParaRPr sz="1500" b="0" i="0" u="none" strike="noStrike" cap="none">
                <a:solidFill>
                  <a:srgbClr val="171717"/>
                </a:solidFill>
                <a:latin typeface="Arial"/>
                <a:ea typeface="Arial"/>
                <a:cs typeface="Arial"/>
                <a:sym typeface="Arial"/>
              </a:endParaRPr>
            </a:p>
          </p:txBody>
        </p:sp>
        <p:sp>
          <p:nvSpPr>
            <p:cNvPr id="344" name="Google Shape;344;p54"/>
            <p:cNvSpPr/>
            <p:nvPr/>
          </p:nvSpPr>
          <p:spPr>
            <a:xfrm>
              <a:off x="0" y="1423944"/>
              <a:ext cx="8520600" cy="568510"/>
            </a:xfrm>
            <a:prstGeom prst="roundRect">
              <a:avLst>
                <a:gd name="adj" fmla="val 10000"/>
              </a:avLst>
            </a:prstGeom>
            <a:solidFill>
              <a:srgbClr val="CAD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54"/>
            <p:cNvSpPr/>
            <p:nvPr/>
          </p:nvSpPr>
          <p:spPr>
            <a:xfrm>
              <a:off x="171974" y="1551859"/>
              <a:ext cx="312680" cy="312680"/>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54"/>
            <p:cNvSpPr/>
            <p:nvPr/>
          </p:nvSpPr>
          <p:spPr>
            <a:xfrm>
              <a:off x="656629" y="1423944"/>
              <a:ext cx="7863970" cy="56851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54"/>
            <p:cNvSpPr txBox="1"/>
            <p:nvPr/>
          </p:nvSpPr>
          <p:spPr>
            <a:xfrm>
              <a:off x="656629" y="1423944"/>
              <a:ext cx="7863970" cy="568510"/>
            </a:xfrm>
            <a:prstGeom prst="rect">
              <a:avLst/>
            </a:prstGeom>
            <a:noFill/>
            <a:ln>
              <a:noFill/>
            </a:ln>
          </p:spPr>
          <p:txBody>
            <a:bodyPr spcFirstLastPara="1" wrap="square" lIns="60150" tIns="60150" rIns="60150" bIns="60150"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171717"/>
                  </a:solidFill>
                  <a:latin typeface="Arial"/>
                  <a:ea typeface="Arial"/>
                  <a:cs typeface="Arial"/>
                  <a:sym typeface="Arial"/>
                </a:rPr>
                <a:t>Keyword-based commands.</a:t>
              </a:r>
              <a:r>
                <a:rPr lang="en-US" sz="1500" b="0" i="0" u="none" strike="noStrike" cap="none">
                  <a:solidFill>
                    <a:srgbClr val="171717"/>
                  </a:solidFill>
                  <a:latin typeface="Arial"/>
                  <a:ea typeface="Arial"/>
                  <a:cs typeface="Arial"/>
                  <a:sym typeface="Arial"/>
                </a:rPr>
                <a:t> Only exact matches worked properly.  No synonyms, no paraphrases.</a:t>
              </a:r>
              <a:endParaRPr sz="1500" b="0" i="0" u="none" strike="noStrike" cap="none">
                <a:solidFill>
                  <a:srgbClr val="171717"/>
                </a:solidFill>
                <a:latin typeface="Arial"/>
                <a:ea typeface="Arial"/>
                <a:cs typeface="Arial"/>
                <a:sym typeface="Arial"/>
              </a:endParaRPr>
            </a:p>
          </p:txBody>
        </p:sp>
        <p:sp>
          <p:nvSpPr>
            <p:cNvPr id="348" name="Google Shape;348;p54"/>
            <p:cNvSpPr/>
            <p:nvPr/>
          </p:nvSpPr>
          <p:spPr>
            <a:xfrm>
              <a:off x="0" y="2134582"/>
              <a:ext cx="8520600" cy="568510"/>
            </a:xfrm>
            <a:prstGeom prst="roundRect">
              <a:avLst>
                <a:gd name="adj" fmla="val 10000"/>
              </a:avLst>
            </a:prstGeom>
            <a:solidFill>
              <a:srgbClr val="CAD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4"/>
            <p:cNvSpPr/>
            <p:nvPr/>
          </p:nvSpPr>
          <p:spPr>
            <a:xfrm>
              <a:off x="171974" y="2262497"/>
              <a:ext cx="312680" cy="312680"/>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54"/>
            <p:cNvSpPr/>
            <p:nvPr/>
          </p:nvSpPr>
          <p:spPr>
            <a:xfrm>
              <a:off x="656629" y="2134582"/>
              <a:ext cx="7863970" cy="56851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54"/>
            <p:cNvSpPr txBox="1"/>
            <p:nvPr/>
          </p:nvSpPr>
          <p:spPr>
            <a:xfrm>
              <a:off x="656629" y="2134582"/>
              <a:ext cx="7863970" cy="568510"/>
            </a:xfrm>
            <a:prstGeom prst="rect">
              <a:avLst/>
            </a:prstGeom>
            <a:noFill/>
            <a:ln>
              <a:noFill/>
            </a:ln>
          </p:spPr>
          <p:txBody>
            <a:bodyPr spcFirstLastPara="1" wrap="square" lIns="60150" tIns="60150" rIns="60150" bIns="60150"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171717"/>
                  </a:solidFill>
                  <a:latin typeface="Arial"/>
                  <a:ea typeface="Arial"/>
                  <a:cs typeface="Arial"/>
                  <a:sym typeface="Arial"/>
                </a:rPr>
                <a:t>Everything was manual.</a:t>
              </a:r>
              <a:r>
                <a:rPr lang="en-US" sz="1500" b="0" i="0" u="none" strike="noStrike" cap="none">
                  <a:solidFill>
                    <a:srgbClr val="171717"/>
                  </a:solidFill>
                  <a:latin typeface="Arial"/>
                  <a:ea typeface="Arial"/>
                  <a:cs typeface="Arial"/>
                  <a:sym typeface="Arial"/>
                </a:rPr>
                <a:t> Game developers had to anticipate all possible commands, and manually code the responses.</a:t>
              </a:r>
              <a:endParaRPr sz="1500" b="0" i="0" u="none" strike="noStrike" cap="none">
                <a:solidFill>
                  <a:srgbClr val="171717"/>
                </a:solidFill>
                <a:latin typeface="Arial"/>
                <a:ea typeface="Arial"/>
                <a:cs typeface="Arial"/>
                <a:sym typeface="Arial"/>
              </a:endParaRPr>
            </a:p>
          </p:txBody>
        </p:sp>
        <p:sp>
          <p:nvSpPr>
            <p:cNvPr id="352" name="Google Shape;352;p54"/>
            <p:cNvSpPr/>
            <p:nvPr/>
          </p:nvSpPr>
          <p:spPr>
            <a:xfrm>
              <a:off x="0" y="2845220"/>
              <a:ext cx="8520600" cy="568510"/>
            </a:xfrm>
            <a:prstGeom prst="roundRect">
              <a:avLst>
                <a:gd name="adj" fmla="val 10000"/>
              </a:avLst>
            </a:prstGeom>
            <a:solidFill>
              <a:srgbClr val="CAD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54"/>
            <p:cNvSpPr/>
            <p:nvPr/>
          </p:nvSpPr>
          <p:spPr>
            <a:xfrm>
              <a:off x="171974" y="2973135"/>
              <a:ext cx="312680" cy="312680"/>
            </a:xfrm>
            <a:prstGeom prst="rect">
              <a:avLst/>
            </a:prstGeom>
            <a:blipFill rotWithShape="1">
              <a:blip r:embed="rId7">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54"/>
            <p:cNvSpPr/>
            <p:nvPr/>
          </p:nvSpPr>
          <p:spPr>
            <a:xfrm>
              <a:off x="656629" y="2845220"/>
              <a:ext cx="7863970" cy="56851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54"/>
            <p:cNvSpPr txBox="1"/>
            <p:nvPr/>
          </p:nvSpPr>
          <p:spPr>
            <a:xfrm>
              <a:off x="656629" y="2845220"/>
              <a:ext cx="7863970" cy="568510"/>
            </a:xfrm>
            <a:prstGeom prst="rect">
              <a:avLst/>
            </a:prstGeom>
            <a:noFill/>
            <a:ln>
              <a:noFill/>
            </a:ln>
          </p:spPr>
          <p:txBody>
            <a:bodyPr spcFirstLastPara="1" wrap="square" lIns="60150" tIns="60150" rIns="60150" bIns="60150"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dirty="0">
                  <a:solidFill>
                    <a:srgbClr val="171717"/>
                  </a:solidFill>
                  <a:latin typeface="Arial"/>
                  <a:ea typeface="Arial"/>
                  <a:cs typeface="Arial"/>
                  <a:sym typeface="Arial"/>
                </a:rPr>
                <a:t>No machine learning. </a:t>
              </a:r>
              <a:r>
                <a:rPr lang="en-US" sz="1500" b="0" i="0" u="none" strike="noStrike" cap="none" dirty="0">
                  <a:solidFill>
                    <a:srgbClr val="171717"/>
                  </a:solidFill>
                  <a:latin typeface="Arial"/>
                  <a:ea typeface="Arial"/>
                  <a:cs typeface="Arial"/>
                  <a:sym typeface="Arial"/>
                </a:rPr>
                <a:t>This was prior to the advent of machine-learning-based natural language processing</a:t>
              </a:r>
              <a:endParaRPr sz="1500" b="0" i="0" u="none" strike="noStrike" cap="none" dirty="0">
                <a:solidFill>
                  <a:srgbClr val="171717"/>
                </a:solidFill>
                <a:latin typeface="Arial"/>
                <a:ea typeface="Arial"/>
                <a:cs typeface="Arial"/>
                <a:sym typeface="Arial"/>
              </a:endParaRPr>
            </a:p>
          </p:txBody>
        </p:sp>
      </p:grpSp>
      <p:sp>
        <p:nvSpPr>
          <p:cNvPr id="356" name="Google Shape;356;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29</a:t>
            </a:fld>
            <a:r>
              <a:rPr lang="en-US"/>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10cc4d828d4_0_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Andrew Zhu </a:t>
            </a:r>
            <a:r>
              <a:rPr lang="en-US" sz="1500" dirty="0"/>
              <a:t>he/they</a:t>
            </a:r>
            <a:endParaRPr dirty="0"/>
          </a:p>
        </p:txBody>
      </p:sp>
      <p:sp>
        <p:nvSpPr>
          <p:cNvPr id="94" name="Google Shape;94;g10cc4d828d4_0_0"/>
          <p:cNvSpPr txBox="1">
            <a:spLocks noGrp="1"/>
          </p:cNvSpPr>
          <p:nvPr>
            <p:ph type="body" idx="1"/>
          </p:nvPr>
        </p:nvSpPr>
        <p:spPr>
          <a:xfrm>
            <a:off x="416950" y="1152475"/>
            <a:ext cx="3894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US" sz="1600" dirty="0">
                <a:solidFill>
                  <a:schemeClr val="dk1"/>
                </a:solidFill>
              </a:rPr>
              <a:t>PhD Student</a:t>
            </a:r>
            <a:endParaRPr sz="1600" dirty="0">
              <a:solidFill>
                <a:schemeClr val="dk1"/>
              </a:solidFill>
            </a:endParaRPr>
          </a:p>
          <a:p>
            <a:pPr marL="457200" lvl="0" indent="-228600" algn="l" rtl="0">
              <a:lnSpc>
                <a:spcPct val="115000"/>
              </a:lnSpc>
              <a:spcBef>
                <a:spcPts val="0"/>
              </a:spcBef>
              <a:spcAft>
                <a:spcPts val="0"/>
              </a:spcAft>
              <a:buSzPts val="1400"/>
              <a:buNone/>
            </a:pPr>
            <a:endParaRPr sz="1600" dirty="0">
              <a:solidFill>
                <a:schemeClr val="dk1"/>
              </a:solidFill>
            </a:endParaRPr>
          </a:p>
          <a:p>
            <a:pPr marL="0" lvl="0" indent="0" algn="l" rtl="0">
              <a:lnSpc>
                <a:spcPct val="115000"/>
              </a:lnSpc>
              <a:spcBef>
                <a:spcPts val="0"/>
              </a:spcBef>
              <a:spcAft>
                <a:spcPts val="0"/>
              </a:spcAft>
              <a:buSzPts val="1400"/>
              <a:buNone/>
            </a:pPr>
            <a:r>
              <a:rPr lang="en-US" sz="1600" dirty="0">
                <a:solidFill>
                  <a:schemeClr val="dk1"/>
                </a:solidFill>
              </a:rPr>
              <a:t>Research Interests:</a:t>
            </a:r>
            <a:endParaRPr sz="1600" dirty="0">
              <a:solidFill>
                <a:schemeClr val="dk1"/>
              </a:solidFill>
            </a:endParaRPr>
          </a:p>
          <a:p>
            <a:pPr marL="457200" lvl="0" indent="-330200" algn="l" rtl="0">
              <a:lnSpc>
                <a:spcPct val="115000"/>
              </a:lnSpc>
              <a:spcBef>
                <a:spcPts val="0"/>
              </a:spcBef>
              <a:spcAft>
                <a:spcPts val="0"/>
              </a:spcAft>
              <a:buClr>
                <a:schemeClr val="dk1"/>
              </a:buClr>
              <a:buSzPts val="1600"/>
              <a:buChar char="●"/>
            </a:pPr>
            <a:r>
              <a:rPr lang="en-US" sz="1600" dirty="0">
                <a:solidFill>
                  <a:schemeClr val="dk1"/>
                </a:solidFill>
              </a:rPr>
              <a:t>NLP &amp; tabletop gaming</a:t>
            </a:r>
          </a:p>
          <a:p>
            <a:pPr marL="457200" lvl="0" indent="-330200" algn="l" rtl="0">
              <a:lnSpc>
                <a:spcPct val="115000"/>
              </a:lnSpc>
              <a:spcBef>
                <a:spcPts val="0"/>
              </a:spcBef>
              <a:spcAft>
                <a:spcPts val="0"/>
              </a:spcAft>
              <a:buClr>
                <a:schemeClr val="dk1"/>
              </a:buClr>
              <a:buSzPts val="1600"/>
              <a:buChar char="●"/>
            </a:pPr>
            <a:r>
              <a:rPr lang="en-US" sz="1600" dirty="0">
                <a:solidFill>
                  <a:schemeClr val="dk1"/>
                </a:solidFill>
              </a:rPr>
              <a:t>NLP + PL + software engineering</a:t>
            </a:r>
          </a:p>
          <a:p>
            <a:pPr marL="457200" lvl="0" indent="-330200" algn="l" rtl="0">
              <a:lnSpc>
                <a:spcPct val="115000"/>
              </a:lnSpc>
              <a:spcBef>
                <a:spcPts val="0"/>
              </a:spcBef>
              <a:spcAft>
                <a:spcPts val="0"/>
              </a:spcAft>
              <a:buClr>
                <a:schemeClr val="dk1"/>
              </a:buClr>
              <a:buSzPts val="1600"/>
              <a:buChar char="●"/>
            </a:pPr>
            <a:r>
              <a:rPr lang="en-US" sz="1600" dirty="0">
                <a:solidFill>
                  <a:schemeClr val="dk1"/>
                </a:solidFill>
              </a:rPr>
              <a:t>Long context evaluation for large language models ... and other cool LLM stuff!</a:t>
            </a:r>
          </a:p>
          <a:p>
            <a:pPr marL="457200" lvl="0" indent="-330200" algn="l" rtl="0">
              <a:lnSpc>
                <a:spcPct val="115000"/>
              </a:lnSpc>
              <a:spcBef>
                <a:spcPts val="0"/>
              </a:spcBef>
              <a:spcAft>
                <a:spcPts val="0"/>
              </a:spcAft>
              <a:buClr>
                <a:schemeClr val="dk1"/>
              </a:buClr>
              <a:buSzPts val="1600"/>
              <a:buChar char="●"/>
            </a:pPr>
            <a:r>
              <a:rPr lang="en-US" sz="1600" dirty="0">
                <a:solidFill>
                  <a:schemeClr val="dk1"/>
                </a:solidFill>
              </a:rPr>
              <a:t>Check out my </a:t>
            </a:r>
            <a:r>
              <a:rPr lang="en-US" sz="1600" dirty="0" err="1">
                <a:solidFill>
                  <a:schemeClr val="dk1"/>
                </a:solidFill>
                <a:hlinkClick r:id="rId3"/>
              </a:rPr>
              <a:t>Kani</a:t>
            </a:r>
            <a:r>
              <a:rPr lang="en-US" sz="1600" dirty="0">
                <a:solidFill>
                  <a:schemeClr val="dk1"/>
                </a:solidFill>
                <a:hlinkClick r:id="rId3"/>
              </a:rPr>
              <a:t> system</a:t>
            </a:r>
            <a:endParaRPr sz="1600" dirty="0">
              <a:solidFill>
                <a:schemeClr val="dk1"/>
              </a:solidFill>
            </a:endParaRPr>
          </a:p>
          <a:p>
            <a:pPr marL="0" lvl="0" indent="0" algn="l" rtl="0">
              <a:lnSpc>
                <a:spcPct val="115000"/>
              </a:lnSpc>
              <a:spcBef>
                <a:spcPts val="0"/>
              </a:spcBef>
              <a:spcAft>
                <a:spcPts val="0"/>
              </a:spcAft>
              <a:buNone/>
            </a:pPr>
            <a:r>
              <a:rPr lang="en-US" sz="1600" dirty="0">
                <a:solidFill>
                  <a:schemeClr val="dk1"/>
                </a:solidFill>
              </a:rPr>
              <a:t>Fun Fact:</a:t>
            </a:r>
            <a:endParaRPr sz="1600" dirty="0">
              <a:solidFill>
                <a:schemeClr val="dk1"/>
              </a:solidFill>
            </a:endParaRPr>
          </a:p>
          <a:p>
            <a:pPr marL="457200" lvl="0" indent="-330200" algn="l" rtl="0">
              <a:lnSpc>
                <a:spcPct val="115000"/>
              </a:lnSpc>
              <a:spcBef>
                <a:spcPts val="0"/>
              </a:spcBef>
              <a:spcAft>
                <a:spcPts val="0"/>
              </a:spcAft>
              <a:buClr>
                <a:schemeClr val="dk1"/>
              </a:buClr>
              <a:buSzPts val="1600"/>
              <a:buChar char="●"/>
            </a:pPr>
            <a:r>
              <a:rPr lang="en-US" sz="1600" dirty="0">
                <a:solidFill>
                  <a:schemeClr val="dk1"/>
                </a:solidFill>
              </a:rPr>
              <a:t>Before coming to Penn, I worked at D&amp;D Beyond (now part of Wizards of the Coast)</a:t>
            </a:r>
          </a:p>
          <a:p>
            <a:pPr marL="457200" lvl="0" indent="-330200" algn="l" rtl="0">
              <a:lnSpc>
                <a:spcPct val="115000"/>
              </a:lnSpc>
              <a:spcBef>
                <a:spcPts val="0"/>
              </a:spcBef>
              <a:spcAft>
                <a:spcPts val="0"/>
              </a:spcAft>
              <a:buClr>
                <a:schemeClr val="dk1"/>
              </a:buClr>
              <a:buSzPts val="1600"/>
              <a:buChar char="●"/>
            </a:pPr>
            <a:endParaRPr sz="1600" dirty="0">
              <a:solidFill>
                <a:schemeClr val="dk1"/>
              </a:solidFill>
            </a:endParaRPr>
          </a:p>
        </p:txBody>
      </p:sp>
      <p:sp>
        <p:nvSpPr>
          <p:cNvPr id="95" name="Google Shape;95;g10cc4d828d4_0_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3</a:t>
            </a:fld>
            <a:endParaRPr/>
          </a:p>
        </p:txBody>
      </p:sp>
      <p:pic>
        <p:nvPicPr>
          <p:cNvPr id="3" name="Picture 2" descr="A person wearing glasses and a hat under a tree&#10;&#10;Description automatically generated">
            <a:extLst>
              <a:ext uri="{FF2B5EF4-FFF2-40B4-BE49-F238E27FC236}">
                <a16:creationId xmlns:a16="http://schemas.microsoft.com/office/drawing/2014/main" id="{E462ECF8-72AA-6CE2-7F59-AAB53EEEAE52}"/>
              </a:ext>
            </a:extLst>
          </p:cNvPr>
          <p:cNvPicPr>
            <a:picLocks noChangeAspect="1"/>
          </p:cNvPicPr>
          <p:nvPr/>
        </p:nvPicPr>
        <p:blipFill>
          <a:blip r:embed="rId4"/>
          <a:stretch>
            <a:fillRect/>
          </a:stretch>
        </p:blipFill>
        <p:spPr>
          <a:xfrm>
            <a:off x="5290483" y="0"/>
            <a:ext cx="3853517" cy="51435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g10c2ff6ec56_0_197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Components of Interactive Fiction Games</a:t>
            </a:r>
            <a:endParaRPr/>
          </a:p>
        </p:txBody>
      </p:sp>
      <p:sp>
        <p:nvSpPr>
          <p:cNvPr id="362" name="Google Shape;362;g10c2ff6ec56_0_1970"/>
          <p:cNvSpPr txBox="1">
            <a:spLocks noGrp="1"/>
          </p:cNvSpPr>
          <p:nvPr>
            <p:ph type="body" idx="1"/>
          </p:nvPr>
        </p:nvSpPr>
        <p:spPr>
          <a:xfrm>
            <a:off x="2936000" y="1152475"/>
            <a:ext cx="5896200" cy="364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endParaRPr>
              <a:solidFill>
                <a:schemeClr val="dk1"/>
              </a:solidFill>
            </a:endParaRPr>
          </a:p>
          <a:p>
            <a:pPr marL="457200" lvl="0" indent="-342900" algn="l" rtl="0">
              <a:lnSpc>
                <a:spcPct val="115000"/>
              </a:lnSpc>
              <a:spcBef>
                <a:spcPts val="1600"/>
              </a:spcBef>
              <a:spcAft>
                <a:spcPts val="0"/>
              </a:spcAft>
              <a:buSzPts val="1800"/>
              <a:buChar char="●"/>
            </a:pPr>
            <a:r>
              <a:rPr lang="en-US"/>
              <a:t>The </a:t>
            </a:r>
            <a:r>
              <a:rPr lang="en-US" b="1"/>
              <a:t>parser, </a:t>
            </a:r>
            <a:r>
              <a:rPr lang="en-US"/>
              <a:t>which is the component that analyzes natural language input in an interactive fiction work.</a:t>
            </a:r>
            <a:r>
              <a:rPr lang="en-US">
                <a:solidFill>
                  <a:schemeClr val="dk1"/>
                </a:solidFill>
              </a:rPr>
              <a:t> </a:t>
            </a:r>
            <a:endParaRPr>
              <a:solidFill>
                <a:schemeClr val="dk1"/>
              </a:solidFill>
            </a:endParaRPr>
          </a:p>
          <a:p>
            <a:pPr marL="457200" lvl="0" indent="-342900" algn="l" rtl="0">
              <a:lnSpc>
                <a:spcPct val="115000"/>
              </a:lnSpc>
              <a:spcBef>
                <a:spcPts val="0"/>
              </a:spcBef>
              <a:spcAft>
                <a:spcPts val="0"/>
              </a:spcAft>
              <a:buSzPts val="1800"/>
              <a:buChar char="●"/>
            </a:pPr>
            <a:r>
              <a:rPr lang="en-US">
                <a:solidFill>
                  <a:schemeClr val="dk1"/>
                </a:solidFill>
              </a:rPr>
              <a:t>The </a:t>
            </a:r>
            <a:r>
              <a:rPr lang="en-US" b="1">
                <a:solidFill>
                  <a:schemeClr val="accent5"/>
                </a:solidFill>
              </a:rPr>
              <a:t>world model</a:t>
            </a:r>
            <a:r>
              <a:rPr lang="en-US" b="1">
                <a:solidFill>
                  <a:schemeClr val="dk1"/>
                </a:solidFill>
              </a:rPr>
              <a:t>, </a:t>
            </a:r>
            <a:r>
              <a:rPr lang="en-US">
                <a:solidFill>
                  <a:schemeClr val="dk1"/>
                </a:solidFill>
              </a:rPr>
              <a:t>which is setting of an interactive fiction work.</a:t>
            </a:r>
            <a:endParaRPr>
              <a:solidFill>
                <a:schemeClr val="dk1"/>
              </a:solidFill>
            </a:endParaRPr>
          </a:p>
        </p:txBody>
      </p:sp>
      <p:pic>
        <p:nvPicPr>
          <p:cNvPr id="363" name="Google Shape;363;g10c2ff6ec56_0_1970"/>
          <p:cNvPicPr preferRelativeResize="0"/>
          <p:nvPr/>
        </p:nvPicPr>
        <p:blipFill rotWithShape="1">
          <a:blip r:embed="rId3">
            <a:alphaModFix/>
          </a:blip>
          <a:srcRect/>
          <a:stretch/>
        </p:blipFill>
        <p:spPr>
          <a:xfrm>
            <a:off x="281200" y="1009175"/>
            <a:ext cx="2618199" cy="3933402"/>
          </a:xfrm>
          <a:prstGeom prst="rect">
            <a:avLst/>
          </a:prstGeom>
          <a:noFill/>
          <a:ln>
            <a:noFill/>
          </a:ln>
        </p:spPr>
      </p:pic>
      <p:sp>
        <p:nvSpPr>
          <p:cNvPr id="364" name="Google Shape;364;g10c2ff6ec56_0_19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69" name="Google Shape;369;p22"/>
          <p:cNvPicPr preferRelativeResize="0"/>
          <p:nvPr/>
        </p:nvPicPr>
        <p:blipFill rotWithShape="1">
          <a:blip r:embed="rId3">
            <a:alphaModFix amt="30000"/>
          </a:blip>
          <a:srcRect/>
          <a:stretch/>
        </p:blipFill>
        <p:spPr>
          <a:xfrm>
            <a:off x="-32950" y="-18175"/>
            <a:ext cx="9209899" cy="5179843"/>
          </a:xfrm>
          <a:prstGeom prst="rect">
            <a:avLst/>
          </a:prstGeom>
          <a:noFill/>
          <a:ln>
            <a:noFill/>
          </a:ln>
        </p:spPr>
      </p:pic>
      <p:sp>
        <p:nvSpPr>
          <p:cNvPr id="370" name="Google Shape;370;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World Model</a:t>
            </a:r>
            <a:endParaRPr/>
          </a:p>
        </p:txBody>
      </p:sp>
      <p:sp>
        <p:nvSpPr>
          <p:cNvPr id="371" name="Google Shape;371;p2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1600"/>
              </a:spcAft>
              <a:buSzPts val="1800"/>
              <a:buNone/>
            </a:pPr>
            <a:r>
              <a:rPr lang="en-US">
                <a:solidFill>
                  <a:srgbClr val="F2F2F2"/>
                </a:solidFill>
              </a:rPr>
              <a:t>It represents the physical environment, and things like</a:t>
            </a:r>
            <a:br>
              <a:rPr lang="en-US">
                <a:solidFill>
                  <a:srgbClr val="F2F2F2"/>
                </a:solidFill>
              </a:rPr>
            </a:br>
            <a:r>
              <a:rPr lang="en-US">
                <a:solidFill>
                  <a:srgbClr val="F2F2F2"/>
                </a:solidFill>
              </a:rPr>
              <a:t>• Settings or locations</a:t>
            </a:r>
            <a:br>
              <a:rPr lang="en-US">
                <a:solidFill>
                  <a:srgbClr val="F2F2F2"/>
                </a:solidFill>
              </a:rPr>
            </a:br>
            <a:r>
              <a:rPr lang="en-US">
                <a:solidFill>
                  <a:srgbClr val="F2F2F2"/>
                </a:solidFill>
              </a:rPr>
              <a:t>• Physical objects in each setting</a:t>
            </a:r>
            <a:br>
              <a:rPr lang="en-US">
                <a:solidFill>
                  <a:srgbClr val="F2F2F2"/>
                </a:solidFill>
              </a:rPr>
            </a:br>
            <a:r>
              <a:rPr lang="en-US">
                <a:solidFill>
                  <a:srgbClr val="F2F2F2"/>
                </a:solidFill>
              </a:rPr>
              <a:t>• The player’s character </a:t>
            </a:r>
            <a:br>
              <a:rPr lang="en-US">
                <a:solidFill>
                  <a:srgbClr val="F2F2F2"/>
                </a:solidFill>
              </a:rPr>
            </a:br>
            <a:r>
              <a:rPr lang="en-US">
                <a:solidFill>
                  <a:srgbClr val="F2F2F2"/>
                </a:solidFill>
              </a:rPr>
              <a:t>• Non-player characters</a:t>
            </a:r>
            <a:br>
              <a:rPr lang="en-US">
                <a:solidFill>
                  <a:srgbClr val="F2F2F2"/>
                </a:solidFill>
              </a:rPr>
            </a:br>
            <a:r>
              <a:rPr lang="en-US">
                <a:solidFill>
                  <a:srgbClr val="F2F2F2"/>
                </a:solidFill>
              </a:rPr>
              <a:t>It also represents and simulates the physical laws of the environment.</a:t>
            </a:r>
            <a:endParaRPr>
              <a:solidFill>
                <a:srgbClr val="F2F2F2"/>
              </a:solidFill>
            </a:endParaRPr>
          </a:p>
        </p:txBody>
      </p:sp>
      <p:sp>
        <p:nvSpPr>
          <p:cNvPr id="372" name="Google Shape;37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3"/>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200"/>
              <a:buNone/>
            </a:pPr>
            <a:r>
              <a:rPr lang="en-US"/>
              <a:t>Locations</a:t>
            </a:r>
            <a:endParaRPr/>
          </a:p>
        </p:txBody>
      </p:sp>
      <p:sp>
        <p:nvSpPr>
          <p:cNvPr id="378" name="Google Shape;378;p23"/>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endParaRPr/>
          </a:p>
        </p:txBody>
      </p:sp>
      <p:sp>
        <p:nvSpPr>
          <p:cNvPr id="379" name="Google Shape;379;p23"/>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1800"/>
              <a:buNone/>
            </a:pPr>
            <a:r>
              <a:rPr lang="en-US">
                <a:latin typeface="Consolas"/>
                <a:ea typeface="Consolas"/>
                <a:cs typeface="Consolas"/>
                <a:sym typeface="Consolas"/>
              </a:rPr>
              <a:t>You are at a complex junction. A low hands and knees passage from the north joins a higher crawl from the east to make a walking passage going west. There is also a large room above. The air is damp here.</a:t>
            </a:r>
            <a:br>
              <a:rPr lang="en-US"/>
            </a:br>
            <a:endParaRPr/>
          </a:p>
          <a:p>
            <a:pPr marL="0" lvl="0" indent="0" algn="l" rtl="0">
              <a:lnSpc>
                <a:spcPct val="115000"/>
              </a:lnSpc>
              <a:spcBef>
                <a:spcPts val="1600"/>
              </a:spcBef>
              <a:spcAft>
                <a:spcPts val="1600"/>
              </a:spcAft>
              <a:buSzPts val="1800"/>
              <a:buNone/>
            </a:pPr>
            <a:r>
              <a:rPr lang="en-US" sz="1600"/>
              <a:t>A location in</a:t>
            </a:r>
            <a:r>
              <a:rPr lang="en-US" sz="1600" i="1"/>
              <a:t> Colossal Cave Adventure</a:t>
            </a:r>
            <a:endParaRPr sz="1600"/>
          </a:p>
        </p:txBody>
      </p:sp>
      <p:sp>
        <p:nvSpPr>
          <p:cNvPr id="380" name="Google Shape;380;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pic>
        <p:nvPicPr>
          <p:cNvPr id="385" name="Google Shape;385;p25" descr="A picture containing dark, clock, street, night&#10;&#10;Description automatically generated"/>
          <p:cNvPicPr preferRelativeResize="0"/>
          <p:nvPr/>
        </p:nvPicPr>
        <p:blipFill rotWithShape="1">
          <a:blip r:embed="rId3">
            <a:alphaModFix/>
          </a:blip>
          <a:srcRect/>
          <a:stretch/>
        </p:blipFill>
        <p:spPr>
          <a:xfrm>
            <a:off x="4005582" y="69448"/>
            <a:ext cx="5138418" cy="5004604"/>
          </a:xfrm>
          <a:prstGeom prst="rect">
            <a:avLst/>
          </a:prstGeom>
          <a:noFill/>
          <a:ln>
            <a:noFill/>
          </a:ln>
        </p:spPr>
      </p:pic>
      <p:sp>
        <p:nvSpPr>
          <p:cNvPr id="386" name="Google Shape;386;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Navigation in a Text-based World</a:t>
            </a:r>
            <a:endParaRPr/>
          </a:p>
        </p:txBody>
      </p:sp>
      <p:sp>
        <p:nvSpPr>
          <p:cNvPr id="387" name="Google Shape;387;p25"/>
          <p:cNvSpPr txBox="1">
            <a:spLocks noGrp="1"/>
          </p:cNvSpPr>
          <p:nvPr>
            <p:ph type="body" idx="1"/>
          </p:nvPr>
        </p:nvSpPr>
        <p:spPr>
          <a:xfrm>
            <a:off x="311700" y="1152475"/>
            <a:ext cx="5197849"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US" dirty="0">
                <a:solidFill>
                  <a:srgbClr val="F2F2F2"/>
                </a:solidFill>
              </a:rPr>
              <a:t>Cardinal Directions: Go North/South/East/West/</a:t>
            </a:r>
            <a:endParaRPr dirty="0"/>
          </a:p>
          <a:p>
            <a:pPr marL="114300" lvl="0" indent="0" algn="l" rtl="0">
              <a:lnSpc>
                <a:spcPct val="115000"/>
              </a:lnSpc>
              <a:spcBef>
                <a:spcPts val="0"/>
              </a:spcBef>
              <a:spcAft>
                <a:spcPts val="0"/>
              </a:spcAft>
              <a:buSzPts val="1800"/>
              <a:buNone/>
            </a:pPr>
            <a:r>
              <a:rPr lang="en-US" dirty="0">
                <a:solidFill>
                  <a:srgbClr val="F2F2F2"/>
                </a:solidFill>
              </a:rPr>
              <a:t>Northwest/Northeast/Southwest/Southeast</a:t>
            </a:r>
            <a:endParaRPr dirty="0"/>
          </a:p>
          <a:p>
            <a:pPr marL="114300" lvl="0" indent="0" algn="l" rtl="0">
              <a:lnSpc>
                <a:spcPct val="115000"/>
              </a:lnSpc>
              <a:spcBef>
                <a:spcPts val="0"/>
              </a:spcBef>
              <a:spcAft>
                <a:spcPts val="0"/>
              </a:spcAft>
              <a:buSzPts val="1800"/>
              <a:buNone/>
            </a:pPr>
            <a:r>
              <a:rPr lang="en-US" dirty="0">
                <a:solidFill>
                  <a:srgbClr val="F2F2F2"/>
                </a:solidFill>
              </a:rPr>
              <a:t>Also: Go Up, Down, In and Out</a:t>
            </a:r>
            <a:endParaRPr dirty="0"/>
          </a:p>
          <a:p>
            <a:pPr marL="114300" lvl="0" indent="0" algn="l" rtl="0">
              <a:lnSpc>
                <a:spcPct val="115000"/>
              </a:lnSpc>
              <a:spcBef>
                <a:spcPts val="0"/>
              </a:spcBef>
              <a:spcAft>
                <a:spcPts val="0"/>
              </a:spcAft>
              <a:buSzPts val="1800"/>
              <a:buNone/>
            </a:pPr>
            <a:endParaRPr dirty="0">
              <a:solidFill>
                <a:srgbClr val="F2F2F2"/>
              </a:solidFill>
            </a:endParaRPr>
          </a:p>
          <a:p>
            <a:pPr marL="114300" lvl="0" indent="0" algn="l" rtl="0">
              <a:lnSpc>
                <a:spcPct val="115000"/>
              </a:lnSpc>
              <a:spcBef>
                <a:spcPts val="0"/>
              </a:spcBef>
              <a:spcAft>
                <a:spcPts val="0"/>
              </a:spcAft>
              <a:buSzPts val="1800"/>
              <a:buNone/>
            </a:pPr>
            <a:r>
              <a:rPr lang="en-US" dirty="0">
                <a:solidFill>
                  <a:srgbClr val="F2F2F2"/>
                </a:solidFill>
              </a:rPr>
              <a:t>One letter commands were also supported: </a:t>
            </a:r>
            <a:br>
              <a:rPr lang="en-US" dirty="0">
                <a:solidFill>
                  <a:srgbClr val="F2F2F2"/>
                </a:solidFill>
              </a:rPr>
            </a:br>
            <a:r>
              <a:rPr lang="en-US" dirty="0">
                <a:solidFill>
                  <a:srgbClr val="F2F2F2"/>
                </a:solidFill>
              </a:rPr>
              <a:t>N/E/S/W/NE/SE/NW/SW</a:t>
            </a:r>
            <a:endParaRPr dirty="0"/>
          </a:p>
          <a:p>
            <a:pPr marL="114300" lvl="0" indent="0" algn="l" rtl="0">
              <a:lnSpc>
                <a:spcPct val="115000"/>
              </a:lnSpc>
              <a:spcBef>
                <a:spcPts val="0"/>
              </a:spcBef>
              <a:spcAft>
                <a:spcPts val="0"/>
              </a:spcAft>
              <a:buSzPts val="1800"/>
              <a:buNone/>
            </a:pPr>
            <a:endParaRPr dirty="0">
              <a:solidFill>
                <a:srgbClr val="F2F2F2"/>
              </a:solidFill>
            </a:endParaRPr>
          </a:p>
          <a:p>
            <a:pPr marL="114300" lvl="0" indent="0" algn="l" rtl="0">
              <a:lnSpc>
                <a:spcPct val="115000"/>
              </a:lnSpc>
              <a:spcBef>
                <a:spcPts val="0"/>
              </a:spcBef>
              <a:spcAft>
                <a:spcPts val="0"/>
              </a:spcAft>
              <a:buSzPts val="1800"/>
              <a:buNone/>
            </a:pPr>
            <a:r>
              <a:rPr lang="en-US" dirty="0">
                <a:solidFill>
                  <a:srgbClr val="F2F2F2"/>
                </a:solidFill>
              </a:rPr>
              <a:t>Look/L: look around to see what is nearby</a:t>
            </a:r>
            <a:endParaRPr dirty="0"/>
          </a:p>
          <a:p>
            <a:pPr marL="114300" lvl="0" indent="0" algn="l" rtl="0">
              <a:lnSpc>
                <a:spcPct val="115000"/>
              </a:lnSpc>
              <a:spcBef>
                <a:spcPts val="0"/>
              </a:spcBef>
              <a:spcAft>
                <a:spcPts val="0"/>
              </a:spcAft>
              <a:buSzPts val="1800"/>
              <a:buNone/>
            </a:pPr>
            <a:endParaRPr dirty="0">
              <a:solidFill>
                <a:srgbClr val="F2F2F2"/>
              </a:solidFill>
            </a:endParaRPr>
          </a:p>
          <a:p>
            <a:pPr marL="114300" lvl="0" indent="0" algn="l" rtl="0">
              <a:lnSpc>
                <a:spcPct val="115000"/>
              </a:lnSpc>
              <a:spcBef>
                <a:spcPts val="0"/>
              </a:spcBef>
              <a:spcAft>
                <a:spcPts val="0"/>
              </a:spcAft>
              <a:buSzPts val="1800"/>
              <a:buNone/>
            </a:pPr>
            <a:r>
              <a:rPr lang="en-US" dirty="0">
                <a:solidFill>
                  <a:srgbClr val="F2F2F2"/>
                </a:solidFill>
              </a:rPr>
              <a:t>Not every direction is possible in every location.</a:t>
            </a:r>
            <a:endParaRPr dirty="0"/>
          </a:p>
        </p:txBody>
      </p:sp>
      <p:sp>
        <p:nvSpPr>
          <p:cNvPr id="388" name="Google Shape;388;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Colossal Cave Adventure</a:t>
            </a:r>
            <a:endParaRPr/>
          </a:p>
        </p:txBody>
      </p:sp>
      <p:sp>
        <p:nvSpPr>
          <p:cNvPr id="394" name="Google Shape;394;p2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US">
                <a:solidFill>
                  <a:srgbClr val="F2F2F2"/>
                </a:solidFill>
                <a:latin typeface="Consolas"/>
                <a:ea typeface="Consolas"/>
                <a:cs typeface="Consolas"/>
                <a:sym typeface="Consolas"/>
              </a:rPr>
              <a:t>You are standing at the end of a road before a small brick building. Around you is a forest.  A small stream flows out of the building and down a gully.</a:t>
            </a:r>
            <a:endParaRPr/>
          </a:p>
          <a:p>
            <a:pPr marL="114300" lvl="0" indent="0" algn="l" rtl="0">
              <a:lnSpc>
                <a:spcPct val="115000"/>
              </a:lnSpc>
              <a:spcBef>
                <a:spcPts val="0"/>
              </a:spcBef>
              <a:spcAft>
                <a:spcPts val="0"/>
              </a:spcAft>
              <a:buSzPts val="1800"/>
              <a:buNone/>
            </a:pPr>
            <a:endParaRPr>
              <a:solidFill>
                <a:srgbClr val="F2F2F2"/>
              </a:solidFill>
              <a:latin typeface="Consolas"/>
              <a:ea typeface="Consolas"/>
              <a:cs typeface="Consolas"/>
              <a:sym typeface="Consolas"/>
            </a:endParaRPr>
          </a:p>
          <a:p>
            <a:pPr marL="114300" lvl="0" indent="0" algn="l" rtl="0">
              <a:lnSpc>
                <a:spcPct val="115000"/>
              </a:lnSpc>
              <a:spcBef>
                <a:spcPts val="0"/>
              </a:spcBef>
              <a:spcAft>
                <a:spcPts val="0"/>
              </a:spcAft>
              <a:buSzPts val="1800"/>
              <a:buNone/>
            </a:pPr>
            <a:r>
              <a:rPr lang="en-US">
                <a:solidFill>
                  <a:srgbClr val="F2F2F2"/>
                </a:solidFill>
                <a:latin typeface="Consolas"/>
                <a:ea typeface="Consolas"/>
                <a:cs typeface="Consolas"/>
                <a:sym typeface="Consolas"/>
              </a:rPr>
              <a:t>&gt; go south</a:t>
            </a:r>
            <a:endParaRPr/>
          </a:p>
          <a:p>
            <a:pPr marL="114300" lvl="0" indent="0" algn="l" rtl="0">
              <a:lnSpc>
                <a:spcPct val="115000"/>
              </a:lnSpc>
              <a:spcBef>
                <a:spcPts val="0"/>
              </a:spcBef>
              <a:spcAft>
                <a:spcPts val="0"/>
              </a:spcAft>
              <a:buSzPts val="1800"/>
              <a:buNone/>
            </a:pPr>
            <a:endParaRPr>
              <a:solidFill>
                <a:srgbClr val="F2F2F2"/>
              </a:solidFill>
              <a:latin typeface="Consolas"/>
              <a:ea typeface="Consolas"/>
              <a:cs typeface="Consolas"/>
              <a:sym typeface="Consolas"/>
            </a:endParaRPr>
          </a:p>
          <a:p>
            <a:pPr marL="114300" lvl="0" indent="0" algn="l" rtl="0">
              <a:lnSpc>
                <a:spcPct val="115000"/>
              </a:lnSpc>
              <a:spcBef>
                <a:spcPts val="0"/>
              </a:spcBef>
              <a:spcAft>
                <a:spcPts val="0"/>
              </a:spcAft>
              <a:buSzPts val="1800"/>
              <a:buNone/>
            </a:pPr>
            <a:r>
              <a:rPr lang="en-US">
                <a:solidFill>
                  <a:srgbClr val="F2F2F2"/>
                </a:solidFill>
                <a:latin typeface="Consolas"/>
                <a:ea typeface="Consolas"/>
                <a:cs typeface="Consolas"/>
                <a:sym typeface="Consolas"/>
              </a:rPr>
              <a:t>You are in a valley in the forest beside a stream tumbling along a rocky bed.</a:t>
            </a:r>
            <a:endParaRPr/>
          </a:p>
        </p:txBody>
      </p:sp>
      <p:sp>
        <p:nvSpPr>
          <p:cNvPr id="395" name="Google Shape;395;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99"/>
        <p:cNvGrpSpPr/>
        <p:nvPr/>
      </p:nvGrpSpPr>
      <p:grpSpPr>
        <a:xfrm>
          <a:off x="0" y="0"/>
          <a:ext cx="0" cy="0"/>
          <a:chOff x="0" y="0"/>
          <a:chExt cx="0" cy="0"/>
        </a:xfrm>
      </p:grpSpPr>
      <p:pic>
        <p:nvPicPr>
          <p:cNvPr id="2" name="Picture 1">
            <a:extLst>
              <a:ext uri="{FF2B5EF4-FFF2-40B4-BE49-F238E27FC236}">
                <a16:creationId xmlns:a16="http://schemas.microsoft.com/office/drawing/2014/main" id="{78FC8B98-D25C-FB9B-D5DC-F2E096713AB8}"/>
              </a:ext>
            </a:extLst>
          </p:cNvPr>
          <p:cNvPicPr>
            <a:picLocks noChangeAspect="1"/>
          </p:cNvPicPr>
          <p:nvPr/>
        </p:nvPicPr>
        <p:blipFill>
          <a:blip r:embed="rId3"/>
          <a:stretch>
            <a:fillRect/>
          </a:stretch>
        </p:blipFill>
        <p:spPr>
          <a:xfrm>
            <a:off x="2189023" y="-1489117"/>
            <a:ext cx="13348090" cy="6747723"/>
          </a:xfrm>
          <a:prstGeom prst="rect">
            <a:avLst/>
          </a:prstGeom>
        </p:spPr>
      </p:pic>
      <p:sp>
        <p:nvSpPr>
          <p:cNvPr id="403" name="Google Shape;403;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solidFill>
                  <a:schemeClr val="lt1"/>
                </a:solidFill>
              </a:rPr>
              <a:t>As a Data Structure</a:t>
            </a:r>
            <a:endParaRPr/>
          </a:p>
        </p:txBody>
      </p:sp>
      <p:sp>
        <p:nvSpPr>
          <p:cNvPr id="404" name="Google Shape;404;p26"/>
          <p:cNvSpPr txBox="1">
            <a:spLocks noGrp="1"/>
          </p:cNvSpPr>
          <p:nvPr>
            <p:ph type="body" idx="1"/>
          </p:nvPr>
        </p:nvSpPr>
        <p:spPr>
          <a:xfrm>
            <a:off x="245100" y="982250"/>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US">
                <a:solidFill>
                  <a:schemeClr val="lt1"/>
                </a:solidFill>
              </a:rPr>
              <a:t>You can implement an IF game as a directed graph. </a:t>
            </a:r>
            <a:endParaRPr/>
          </a:p>
          <a:p>
            <a:pPr marL="457200" lvl="0" indent="-342900" algn="l" rtl="0">
              <a:lnSpc>
                <a:spcPct val="115000"/>
              </a:lnSpc>
              <a:spcBef>
                <a:spcPts val="0"/>
              </a:spcBef>
              <a:spcAft>
                <a:spcPts val="0"/>
              </a:spcAft>
              <a:buSzPts val="1800"/>
              <a:buChar char="●"/>
            </a:pPr>
            <a:r>
              <a:rPr lang="en-US">
                <a:solidFill>
                  <a:schemeClr val="lt1"/>
                </a:solidFill>
              </a:rPr>
              <a:t>Each location in a node in the graph.</a:t>
            </a:r>
            <a:endParaRPr/>
          </a:p>
          <a:p>
            <a:pPr marL="457200" lvl="0" indent="-342900" algn="l" rtl="0">
              <a:lnSpc>
                <a:spcPct val="115000"/>
              </a:lnSpc>
              <a:spcBef>
                <a:spcPts val="0"/>
              </a:spcBef>
              <a:spcAft>
                <a:spcPts val="0"/>
              </a:spcAft>
              <a:buSzPts val="1800"/>
              <a:buChar char="●"/>
            </a:pPr>
            <a:r>
              <a:rPr lang="en-US">
                <a:solidFill>
                  <a:schemeClr val="lt1"/>
                </a:solidFill>
              </a:rPr>
              <a:t>Edges are connections to adjacent locations.</a:t>
            </a:r>
            <a:endParaRPr/>
          </a:p>
          <a:p>
            <a:pPr marL="457200" lvl="0" indent="-342900" algn="l" rtl="0">
              <a:lnSpc>
                <a:spcPct val="115000"/>
              </a:lnSpc>
              <a:spcBef>
                <a:spcPts val="0"/>
              </a:spcBef>
              <a:spcAft>
                <a:spcPts val="0"/>
              </a:spcAft>
              <a:buSzPts val="1800"/>
              <a:buChar char="●"/>
            </a:pPr>
            <a:r>
              <a:rPr lang="en-US">
                <a:solidFill>
                  <a:schemeClr val="lt1"/>
                </a:solidFill>
              </a:rPr>
              <a:t>Edges are labeled with the direction. </a:t>
            </a:r>
            <a:endParaRPr/>
          </a:p>
          <a:p>
            <a:pPr marL="457200" lvl="0" indent="-342900" algn="l" rtl="0">
              <a:lnSpc>
                <a:spcPct val="115000"/>
              </a:lnSpc>
              <a:spcBef>
                <a:spcPts val="0"/>
              </a:spcBef>
              <a:spcAft>
                <a:spcPts val="0"/>
              </a:spcAft>
              <a:buSzPts val="1800"/>
              <a:buChar char="●"/>
            </a:pPr>
            <a:r>
              <a:rPr lang="en-US">
                <a:solidFill>
                  <a:schemeClr val="lt1"/>
                </a:solidFill>
              </a:rPr>
              <a:t>Possible commands at a location are</a:t>
            </a:r>
            <a:endParaRPr/>
          </a:p>
          <a:p>
            <a:pPr marL="461963" lvl="0" indent="0" algn="l" rtl="0">
              <a:lnSpc>
                <a:spcPct val="115000"/>
              </a:lnSpc>
              <a:spcBef>
                <a:spcPts val="0"/>
              </a:spcBef>
              <a:spcAft>
                <a:spcPts val="0"/>
              </a:spcAft>
              <a:buSzPts val="1800"/>
              <a:buNone/>
            </a:pPr>
            <a:r>
              <a:rPr lang="en-US">
                <a:solidFill>
                  <a:schemeClr val="lt1"/>
                </a:solidFill>
              </a:rPr>
              <a:t>the labels of the outward edges.</a:t>
            </a:r>
            <a:endParaRPr/>
          </a:p>
          <a:p>
            <a:pPr marL="457200" lvl="0" indent="-342900" algn="l" rtl="0">
              <a:lnSpc>
                <a:spcPct val="115000"/>
              </a:lnSpc>
              <a:spcBef>
                <a:spcPts val="0"/>
              </a:spcBef>
              <a:spcAft>
                <a:spcPts val="0"/>
              </a:spcAft>
              <a:buSzPts val="1800"/>
              <a:buChar char="●"/>
            </a:pPr>
            <a:r>
              <a:rPr lang="en-US">
                <a:solidFill>
                  <a:schemeClr val="lt1"/>
                </a:solidFill>
              </a:rPr>
              <a:t>Locations can hold Objects.</a:t>
            </a:r>
            <a:endParaRPr/>
          </a:p>
        </p:txBody>
      </p:sp>
      <p:sp>
        <p:nvSpPr>
          <p:cNvPr id="405" name="Google Shape;405;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0BC9780-B645-E742-A072-2F2EF1A99969}"/>
              </a:ext>
            </a:extLst>
          </p:cNvPr>
          <p:cNvGrpSpPr/>
          <p:nvPr/>
        </p:nvGrpSpPr>
        <p:grpSpPr>
          <a:xfrm>
            <a:off x="-625264" y="-669073"/>
            <a:ext cx="7482467" cy="5965370"/>
            <a:chOff x="2343924" y="0"/>
            <a:chExt cx="6273800" cy="5143500"/>
          </a:xfrm>
        </p:grpSpPr>
        <p:pic>
          <p:nvPicPr>
            <p:cNvPr id="3" name="Picture 2" descr="A picture containing photo, monitor, computer, bus&#10;&#10;Description automatically generated">
              <a:extLst>
                <a:ext uri="{FF2B5EF4-FFF2-40B4-BE49-F238E27FC236}">
                  <a16:creationId xmlns:a16="http://schemas.microsoft.com/office/drawing/2014/main" id="{923EB5B4-5BB3-CB44-B174-9142B897BB50}"/>
                </a:ext>
              </a:extLst>
            </p:cNvPr>
            <p:cNvPicPr>
              <a:picLocks noChangeAspect="1"/>
            </p:cNvPicPr>
            <p:nvPr/>
          </p:nvPicPr>
          <p:blipFill>
            <a:blip r:embed="rId3"/>
            <a:stretch>
              <a:fillRect/>
            </a:stretch>
          </p:blipFill>
          <p:spPr>
            <a:xfrm>
              <a:off x="2343924" y="0"/>
              <a:ext cx="3365500" cy="5143500"/>
            </a:xfrm>
            <a:prstGeom prst="rect">
              <a:avLst/>
            </a:prstGeom>
          </p:spPr>
        </p:pic>
        <p:pic>
          <p:nvPicPr>
            <p:cNvPr id="6" name="Picture 5" descr="A close up of a sign&#10;&#10;Description automatically generated">
              <a:extLst>
                <a:ext uri="{FF2B5EF4-FFF2-40B4-BE49-F238E27FC236}">
                  <a16:creationId xmlns:a16="http://schemas.microsoft.com/office/drawing/2014/main" id="{A3023F5D-97B6-764C-949A-CD530F3E3440}"/>
                </a:ext>
              </a:extLst>
            </p:cNvPr>
            <p:cNvPicPr>
              <a:picLocks noChangeAspect="1"/>
            </p:cNvPicPr>
            <p:nvPr/>
          </p:nvPicPr>
          <p:blipFill rotWithShape="1">
            <a:blip r:embed="rId4">
              <a:extLst>
                <a:ext uri="{28A0092B-C50C-407E-A947-70E740481C1C}">
                  <a14:useLocalDpi xmlns:a14="http://schemas.microsoft.com/office/drawing/2010/main"/>
                </a:ext>
              </a:extLst>
            </a:blip>
            <a:srcRect l="-15721"/>
            <a:stretch/>
          </p:blipFill>
          <p:spPr>
            <a:xfrm>
              <a:off x="5252224" y="0"/>
              <a:ext cx="3365500" cy="5143500"/>
            </a:xfrm>
            <a:prstGeom prst="rect">
              <a:avLst/>
            </a:prstGeom>
          </p:spPr>
        </p:pic>
      </p:grpSp>
      <p:pic>
        <p:nvPicPr>
          <p:cNvPr id="13" name="Picture 12" descr="A screenshot of a cell phone&#10;&#10;Description automatically generated">
            <a:extLst>
              <a:ext uri="{FF2B5EF4-FFF2-40B4-BE49-F238E27FC236}">
                <a16:creationId xmlns:a16="http://schemas.microsoft.com/office/drawing/2014/main" id="{BB6C9126-1889-984B-A891-2B03C4CE85C6}"/>
              </a:ext>
            </a:extLst>
          </p:cNvPr>
          <p:cNvPicPr>
            <a:picLocks noChangeAspect="1"/>
          </p:cNvPicPr>
          <p:nvPr/>
        </p:nvPicPr>
        <p:blipFill>
          <a:blip r:embed="rId5"/>
          <a:stretch>
            <a:fillRect/>
          </a:stretch>
        </p:blipFill>
        <p:spPr>
          <a:xfrm>
            <a:off x="6936057" y="880945"/>
            <a:ext cx="2073388" cy="3168763"/>
          </a:xfrm>
          <a:prstGeom prst="rect">
            <a:avLst/>
          </a:prstGeom>
        </p:spPr>
      </p:pic>
    </p:spTree>
    <p:extLst>
      <p:ext uri="{BB962C8B-B14F-4D97-AF65-F5344CB8AC3E}">
        <p14:creationId xmlns:p14="http://schemas.microsoft.com/office/powerpoint/2010/main" val="22685172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96C17E9-276F-2C42-80ED-213B7342894C}"/>
              </a:ext>
            </a:extLst>
          </p:cNvPr>
          <p:cNvGrpSpPr/>
          <p:nvPr/>
        </p:nvGrpSpPr>
        <p:grpSpPr>
          <a:xfrm>
            <a:off x="-614356" y="-714375"/>
            <a:ext cx="7423785" cy="6070301"/>
            <a:chOff x="0" y="0"/>
            <a:chExt cx="6290338" cy="5143500"/>
          </a:xfrm>
        </p:grpSpPr>
        <p:pic>
          <p:nvPicPr>
            <p:cNvPr id="5" name="Picture 4" descr="A picture containing photo, many, street, posing&#10;&#10;Description automatically generated">
              <a:extLst>
                <a:ext uri="{FF2B5EF4-FFF2-40B4-BE49-F238E27FC236}">
                  <a16:creationId xmlns:a16="http://schemas.microsoft.com/office/drawing/2014/main" id="{786CB742-429A-1648-95A8-34B39D7C2EA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3365500" cy="5143500"/>
            </a:xfrm>
            <a:prstGeom prst="rect">
              <a:avLst/>
            </a:prstGeom>
          </p:spPr>
        </p:pic>
        <p:pic>
          <p:nvPicPr>
            <p:cNvPr id="7" name="Picture 6">
              <a:extLst>
                <a:ext uri="{FF2B5EF4-FFF2-40B4-BE49-F238E27FC236}">
                  <a16:creationId xmlns:a16="http://schemas.microsoft.com/office/drawing/2014/main" id="{83BFF9E6-F2A7-CA4A-AA3A-0445B44D9EAD}"/>
                </a:ext>
              </a:extLst>
            </p:cNvPr>
            <p:cNvPicPr>
              <a:picLocks noChangeAspect="1"/>
            </p:cNvPicPr>
            <p:nvPr/>
          </p:nvPicPr>
          <p:blipFill rotWithShape="1">
            <a:blip r:embed="rId4">
              <a:extLst>
                <a:ext uri="{28A0092B-C50C-407E-A947-70E740481C1C}">
                  <a14:useLocalDpi xmlns:a14="http://schemas.microsoft.com/office/drawing/2010/main"/>
                </a:ext>
              </a:extLst>
            </a:blip>
            <a:srcRect l="-15066"/>
            <a:stretch/>
          </p:blipFill>
          <p:spPr>
            <a:xfrm>
              <a:off x="2924838" y="0"/>
              <a:ext cx="3365500" cy="5143500"/>
            </a:xfrm>
            <a:prstGeom prst="rect">
              <a:avLst/>
            </a:prstGeom>
          </p:spPr>
        </p:pic>
      </p:grpSp>
      <p:sp>
        <p:nvSpPr>
          <p:cNvPr id="11" name="TextBox 10">
            <a:extLst>
              <a:ext uri="{FF2B5EF4-FFF2-40B4-BE49-F238E27FC236}">
                <a16:creationId xmlns:a16="http://schemas.microsoft.com/office/drawing/2014/main" id="{E392DAC1-961E-1046-9E5F-0A6100E29D38}"/>
              </a:ext>
            </a:extLst>
          </p:cNvPr>
          <p:cNvSpPr txBox="1"/>
          <p:nvPr/>
        </p:nvSpPr>
        <p:spPr>
          <a:xfrm>
            <a:off x="6809429" y="1017065"/>
            <a:ext cx="2190493" cy="3416320"/>
          </a:xfrm>
          <a:prstGeom prst="rect">
            <a:avLst/>
          </a:prstGeom>
          <a:noFill/>
        </p:spPr>
        <p:txBody>
          <a:bodyPr wrap="square" rtlCol="0">
            <a:spAutoFit/>
          </a:bodyPr>
          <a:lstStyle/>
          <a:p>
            <a:r>
              <a:rPr lang="en-US" sz="1200" dirty="0">
                <a:latin typeface="Consolas" panose="020B0609020204030204" pitchFamily="49" charset="0"/>
              </a:rPr>
              <a:t>You are lost in the deep jungle. </a:t>
            </a:r>
          </a:p>
          <a:p>
            <a:r>
              <a:rPr lang="en-US" sz="1200" b="1" dirty="0">
                <a:solidFill>
                  <a:srgbClr val="0070C0"/>
                </a:solidFill>
                <a:latin typeface="Consolas" panose="020B0609020204030204" pitchFamily="49" charset="0"/>
              </a:rPr>
              <a:t>&gt;  Each location within the Deep Jungle has four exits: NORTH, SOUTH, EAST and WEST. Some of these—marked with U-turn arrows—lead back to the previously entered area. </a:t>
            </a:r>
            <a:endParaRPr lang="en-US" sz="1200" dirty="0">
              <a:solidFill>
                <a:srgbClr val="0070C0"/>
              </a:solidFill>
              <a:latin typeface="Consolas" panose="020B0609020204030204" pitchFamily="49" charset="0"/>
            </a:endParaRPr>
          </a:p>
          <a:p>
            <a:r>
              <a:rPr lang="en-US" sz="1200" b="1" dirty="0">
                <a:solidFill>
                  <a:srgbClr val="0070C0"/>
                </a:solidFill>
                <a:latin typeface="Consolas" panose="020B0609020204030204" pitchFamily="49" charset="0"/>
              </a:rPr>
              <a:t>&gt;  If the player examines the compass while lost in the Deep Jungle, the actual exits are revealed and the U-turns are ignored. </a:t>
            </a:r>
            <a:endParaRPr lang="en-US" sz="1200" dirty="0">
              <a:solidFill>
                <a:srgbClr val="0070C0"/>
              </a:solidFill>
              <a:latin typeface="Consolas" panose="020B0609020204030204" pitchFamily="49" charset="0"/>
            </a:endParaRPr>
          </a:p>
          <a:p>
            <a:endParaRPr lang="en-US" sz="1200" dirty="0">
              <a:latin typeface="Consolas" panose="020B0609020204030204" pitchFamily="49" charset="0"/>
            </a:endParaRPr>
          </a:p>
        </p:txBody>
      </p:sp>
      <p:sp>
        <p:nvSpPr>
          <p:cNvPr id="12" name="Rectangle 11">
            <a:extLst>
              <a:ext uri="{FF2B5EF4-FFF2-40B4-BE49-F238E27FC236}">
                <a16:creationId xmlns:a16="http://schemas.microsoft.com/office/drawing/2014/main" id="{EC77850A-A8BF-9844-BD28-97BE3E15BED4}"/>
              </a:ext>
            </a:extLst>
          </p:cNvPr>
          <p:cNvSpPr/>
          <p:nvPr/>
        </p:nvSpPr>
        <p:spPr>
          <a:xfrm>
            <a:off x="6809429" y="555400"/>
            <a:ext cx="1939955" cy="461665"/>
          </a:xfrm>
          <a:prstGeom prst="rect">
            <a:avLst/>
          </a:prstGeom>
        </p:spPr>
        <p:txBody>
          <a:bodyPr wrap="none">
            <a:spAutoFit/>
          </a:bodyPr>
          <a:lstStyle/>
          <a:p>
            <a:r>
              <a:rPr lang="en-US" sz="2400" dirty="0">
                <a:solidFill>
                  <a:srgbClr val="3FAA47"/>
                </a:solidFill>
                <a:latin typeface="Uni0553"/>
              </a:rPr>
              <a:t>DEEP JUNGLE </a:t>
            </a:r>
            <a:endParaRPr lang="en-US" sz="2400" dirty="0">
              <a:effectLst/>
            </a:endParaRPr>
          </a:p>
        </p:txBody>
      </p:sp>
    </p:spTree>
    <p:extLst>
      <p:ext uri="{BB962C8B-B14F-4D97-AF65-F5344CB8AC3E}">
        <p14:creationId xmlns:p14="http://schemas.microsoft.com/office/powerpoint/2010/main" val="19112668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DE420-39F2-8141-BACE-6D28B896E647}"/>
              </a:ext>
            </a:extLst>
          </p:cNvPr>
          <p:cNvSpPr>
            <a:spLocks noGrp="1"/>
          </p:cNvSpPr>
          <p:nvPr>
            <p:ph type="title"/>
          </p:nvPr>
        </p:nvSpPr>
        <p:spPr/>
        <p:txBody>
          <a:bodyPr/>
          <a:lstStyle/>
          <a:p>
            <a:r>
              <a:rPr lang="en-US" dirty="0"/>
              <a:t>Maps </a:t>
            </a:r>
            <a:r>
              <a:rPr lang="en-US"/>
              <a:t>and Mazes</a:t>
            </a:r>
            <a:endParaRPr lang="en-US" dirty="0"/>
          </a:p>
        </p:txBody>
      </p:sp>
      <p:sp>
        <p:nvSpPr>
          <p:cNvPr id="3" name="Text Placeholder 2">
            <a:extLst>
              <a:ext uri="{FF2B5EF4-FFF2-40B4-BE49-F238E27FC236}">
                <a16:creationId xmlns:a16="http://schemas.microsoft.com/office/drawing/2014/main" id="{B4829AE0-0209-CE4B-9E5D-F832C7B16483}"/>
              </a:ext>
            </a:extLst>
          </p:cNvPr>
          <p:cNvSpPr>
            <a:spLocks noGrp="1"/>
          </p:cNvSpPr>
          <p:nvPr>
            <p:ph type="body" idx="1"/>
          </p:nvPr>
        </p:nvSpPr>
        <p:spPr>
          <a:xfrm>
            <a:off x="311701" y="1152475"/>
            <a:ext cx="5503312" cy="3416400"/>
          </a:xfrm>
        </p:spPr>
        <p:txBody>
          <a:bodyPr/>
          <a:lstStyle/>
          <a:p>
            <a:pPr marL="114300" indent="0">
              <a:buNone/>
            </a:pPr>
            <a:r>
              <a:rPr lang="en-US" dirty="0">
                <a:solidFill>
                  <a:schemeClr val="tx1">
                    <a:lumMod val="95000"/>
                  </a:schemeClr>
                </a:solidFill>
              </a:rPr>
              <a:t>There was a maze in Adventure that was essentially impossible to get through without making a map.   The pirate’s maze offered rooms that were all uniformly described as “a maze of </a:t>
            </a:r>
            <a:r>
              <a:rPr lang="en-US" b="1" dirty="0">
                <a:solidFill>
                  <a:schemeClr val="tx1">
                    <a:lumMod val="95000"/>
                  </a:schemeClr>
                </a:solidFill>
              </a:rPr>
              <a:t>twisty little passages</a:t>
            </a:r>
            <a:r>
              <a:rPr lang="en-US" dirty="0">
                <a:solidFill>
                  <a:schemeClr val="tx1">
                    <a:lumMod val="95000"/>
                  </a:schemeClr>
                </a:solidFill>
              </a:rPr>
              <a:t>, all alike.”</a:t>
            </a:r>
          </a:p>
          <a:p>
            <a:pPr marL="114300" indent="0">
              <a:buNone/>
            </a:pPr>
            <a:endParaRPr lang="en-US" dirty="0">
              <a:solidFill>
                <a:schemeClr val="tx1">
                  <a:lumMod val="95000"/>
                </a:schemeClr>
              </a:solidFill>
            </a:endParaRPr>
          </a:p>
          <a:p>
            <a:pPr marL="114300" indent="0">
              <a:buNone/>
            </a:pPr>
            <a:r>
              <a:rPr lang="en-US" dirty="0">
                <a:solidFill>
                  <a:schemeClr val="tx1">
                    <a:lumMod val="95000"/>
                  </a:schemeClr>
                </a:solidFill>
              </a:rPr>
              <a:t>To figure out which room was which, the player character had to drop objects to mark the different rooms. The rooms, once all alike, could then be differentiated based on their contents, and mapping ping of the usual sort was possible.</a:t>
            </a:r>
          </a:p>
          <a:p>
            <a:pPr marL="114300" indent="0">
              <a:buNone/>
            </a:pPr>
            <a:endParaRPr lang="en-US" dirty="0">
              <a:solidFill>
                <a:schemeClr val="tx1">
                  <a:lumMod val="95000"/>
                </a:schemeClr>
              </a:solidFill>
            </a:endParaRPr>
          </a:p>
        </p:txBody>
      </p:sp>
      <p:pic>
        <p:nvPicPr>
          <p:cNvPr id="4" name="Google Shape;93;p18">
            <a:extLst>
              <a:ext uri="{FF2B5EF4-FFF2-40B4-BE49-F238E27FC236}">
                <a16:creationId xmlns:a16="http://schemas.microsoft.com/office/drawing/2014/main" id="{3204D1CC-3127-CE47-B513-A8812E5147FD}"/>
              </a:ext>
            </a:extLst>
          </p:cNvPr>
          <p:cNvPicPr preferRelativeResize="0"/>
          <p:nvPr/>
        </p:nvPicPr>
        <p:blipFill>
          <a:blip r:embed="rId2">
            <a:alphaModFix/>
          </a:blip>
          <a:stretch>
            <a:fillRect/>
          </a:stretch>
        </p:blipFill>
        <p:spPr>
          <a:xfrm>
            <a:off x="6214100" y="893974"/>
            <a:ext cx="2618199" cy="3933402"/>
          </a:xfrm>
          <a:prstGeom prst="rect">
            <a:avLst/>
          </a:prstGeom>
          <a:noFill/>
          <a:ln>
            <a:noFill/>
          </a:ln>
        </p:spPr>
      </p:pic>
    </p:spTree>
    <p:extLst>
      <p:ext uri="{BB962C8B-B14F-4D97-AF65-F5344CB8AC3E}">
        <p14:creationId xmlns:p14="http://schemas.microsoft.com/office/powerpoint/2010/main" val="15379289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0" name="Google Shape;410;p31"/>
          <p:cNvPicPr preferRelativeResize="0"/>
          <p:nvPr/>
        </p:nvPicPr>
        <p:blipFill rotWithShape="1">
          <a:blip r:embed="rId3">
            <a:alphaModFix/>
          </a:blip>
          <a:srcRect/>
          <a:stretch/>
        </p:blipFill>
        <p:spPr>
          <a:xfrm>
            <a:off x="0" y="-5830"/>
            <a:ext cx="9144000" cy="5155168"/>
          </a:xfrm>
          <a:prstGeom prst="rect">
            <a:avLst/>
          </a:prstGeom>
          <a:noFill/>
          <a:ln>
            <a:noFill/>
          </a:ln>
        </p:spPr>
      </p:pic>
      <p:sp>
        <p:nvSpPr>
          <p:cNvPr id="411" name="Google Shape;411;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a:extLst>
            <a:ext uri="{FF2B5EF4-FFF2-40B4-BE49-F238E27FC236}">
              <a16:creationId xmlns:a16="http://schemas.microsoft.com/office/drawing/2014/main" id="{CC3C232A-A87D-B918-729F-7D0DDB3F9310}"/>
            </a:ext>
          </a:extLst>
        </p:cNvPr>
        <p:cNvGrpSpPr/>
        <p:nvPr/>
      </p:nvGrpSpPr>
      <p:grpSpPr>
        <a:xfrm>
          <a:off x="0" y="0"/>
          <a:ext cx="0" cy="0"/>
          <a:chOff x="0" y="0"/>
          <a:chExt cx="0" cy="0"/>
        </a:xfrm>
      </p:grpSpPr>
      <p:sp>
        <p:nvSpPr>
          <p:cNvPr id="93" name="Google Shape;93;g10cc4d828d4_0_0">
            <a:extLst>
              <a:ext uri="{FF2B5EF4-FFF2-40B4-BE49-F238E27FC236}">
                <a16:creationId xmlns:a16="http://schemas.microsoft.com/office/drawing/2014/main" id="{63F85F9A-3D31-BC33-E430-EC4553EBF30F}"/>
              </a:ext>
            </a:extLst>
          </p:cNvPr>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dirty="0" err="1">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Jaewoo</a:t>
            </a:r>
            <a:r>
              <a:rPr lang="en-US"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 (Kyle) Song </a:t>
            </a:r>
            <a:r>
              <a:rPr lang="en-US" sz="1500" dirty="0"/>
              <a:t>he/him</a:t>
            </a:r>
            <a:endParaRPr dirty="0"/>
          </a:p>
        </p:txBody>
      </p:sp>
      <p:sp>
        <p:nvSpPr>
          <p:cNvPr id="94" name="Google Shape;94;g10cc4d828d4_0_0">
            <a:extLst>
              <a:ext uri="{FF2B5EF4-FFF2-40B4-BE49-F238E27FC236}">
                <a16:creationId xmlns:a16="http://schemas.microsoft.com/office/drawing/2014/main" id="{B16508CB-BC7F-457E-8634-72A78D221492}"/>
              </a:ext>
            </a:extLst>
          </p:cNvPr>
          <p:cNvSpPr txBox="1">
            <a:spLocks noGrp="1"/>
          </p:cNvSpPr>
          <p:nvPr>
            <p:ph type="body" idx="1"/>
          </p:nvPr>
        </p:nvSpPr>
        <p:spPr>
          <a:xfrm>
            <a:off x="416950" y="1152475"/>
            <a:ext cx="3894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US" sz="1600" dirty="0">
                <a:solidFill>
                  <a:schemeClr val="dk1"/>
                </a:solidFill>
              </a:rPr>
              <a:t>Master’s Student</a:t>
            </a:r>
            <a:endParaRPr sz="1600" dirty="0">
              <a:solidFill>
                <a:schemeClr val="dk1"/>
              </a:solidFill>
            </a:endParaRPr>
          </a:p>
          <a:p>
            <a:pPr marL="457200" lvl="0" indent="-228600" algn="l" rtl="0">
              <a:lnSpc>
                <a:spcPct val="115000"/>
              </a:lnSpc>
              <a:spcBef>
                <a:spcPts val="0"/>
              </a:spcBef>
              <a:spcAft>
                <a:spcPts val="0"/>
              </a:spcAft>
              <a:buSzPts val="1400"/>
              <a:buNone/>
            </a:pPr>
            <a:endParaRPr sz="1600" dirty="0">
              <a:solidFill>
                <a:schemeClr val="dk1"/>
              </a:solidFill>
            </a:endParaRPr>
          </a:p>
          <a:p>
            <a:pPr marL="0" lvl="0" indent="0" algn="l" rtl="0">
              <a:lnSpc>
                <a:spcPct val="115000"/>
              </a:lnSpc>
              <a:spcBef>
                <a:spcPts val="0"/>
              </a:spcBef>
              <a:spcAft>
                <a:spcPts val="0"/>
              </a:spcAft>
              <a:buSzPts val="1400"/>
              <a:buNone/>
            </a:pPr>
            <a:r>
              <a:rPr lang="en-US" sz="1600" dirty="0">
                <a:solidFill>
                  <a:schemeClr val="dk1"/>
                </a:solidFill>
              </a:rPr>
              <a:t>Research Interests:</a:t>
            </a:r>
          </a:p>
          <a:p>
            <a:pPr marL="457200" lvl="0" indent="-330200" algn="l" rtl="0">
              <a:lnSpc>
                <a:spcPct val="115000"/>
              </a:lnSpc>
              <a:spcBef>
                <a:spcPts val="0"/>
              </a:spcBef>
              <a:spcAft>
                <a:spcPts val="0"/>
              </a:spcAft>
              <a:buClr>
                <a:schemeClr val="dk1"/>
              </a:buClr>
              <a:buSzPts val="1600"/>
              <a:buChar char="●"/>
            </a:pPr>
            <a:r>
              <a:rPr lang="en-US" sz="1600" dirty="0">
                <a:solidFill>
                  <a:schemeClr val="dk1"/>
                </a:solidFill>
              </a:rPr>
              <a:t>Evaluation of open-ended generation tasks.</a:t>
            </a:r>
          </a:p>
          <a:p>
            <a:pPr marL="457200" lvl="0" indent="-330200" algn="l" rtl="0">
              <a:lnSpc>
                <a:spcPct val="115000"/>
              </a:lnSpc>
              <a:spcBef>
                <a:spcPts val="0"/>
              </a:spcBef>
              <a:spcAft>
                <a:spcPts val="0"/>
              </a:spcAft>
              <a:buClr>
                <a:schemeClr val="dk1"/>
              </a:buClr>
              <a:buSzPts val="1600"/>
              <a:buChar char="●"/>
            </a:pPr>
            <a:r>
              <a:rPr lang="en-US" sz="1600" dirty="0">
                <a:solidFill>
                  <a:schemeClr val="dk1"/>
                </a:solidFill>
              </a:rPr>
              <a:t>Efficient usage of language models.</a:t>
            </a:r>
          </a:p>
          <a:p>
            <a:pPr marL="457200" lvl="0" indent="-330200" algn="l" rtl="0">
              <a:lnSpc>
                <a:spcPct val="115000"/>
              </a:lnSpc>
              <a:spcBef>
                <a:spcPts val="0"/>
              </a:spcBef>
              <a:spcAft>
                <a:spcPts val="0"/>
              </a:spcAft>
              <a:buClr>
                <a:schemeClr val="dk1"/>
              </a:buClr>
              <a:buSzPts val="1600"/>
              <a:buChar char="●"/>
            </a:pPr>
            <a:r>
              <a:rPr lang="en-US" sz="1600" dirty="0">
                <a:solidFill>
                  <a:schemeClr val="dk1"/>
                </a:solidFill>
              </a:rPr>
              <a:t>Open-domain text generation.</a:t>
            </a:r>
          </a:p>
          <a:p>
            <a:pPr marL="0" lvl="0" indent="0" algn="l" rtl="0">
              <a:lnSpc>
                <a:spcPct val="115000"/>
              </a:lnSpc>
              <a:spcBef>
                <a:spcPts val="0"/>
              </a:spcBef>
              <a:spcAft>
                <a:spcPts val="0"/>
              </a:spcAft>
              <a:buNone/>
            </a:pPr>
            <a:r>
              <a:rPr lang="en-US" sz="1600" dirty="0">
                <a:solidFill>
                  <a:schemeClr val="dk1"/>
                </a:solidFill>
              </a:rPr>
              <a:t>Fun Facts:</a:t>
            </a:r>
          </a:p>
          <a:p>
            <a:pPr marL="457200" lvl="0" indent="-330200" algn="l" rtl="0">
              <a:lnSpc>
                <a:spcPct val="115000"/>
              </a:lnSpc>
              <a:spcBef>
                <a:spcPts val="0"/>
              </a:spcBef>
              <a:spcAft>
                <a:spcPts val="0"/>
              </a:spcAft>
              <a:buClr>
                <a:schemeClr val="dk1"/>
              </a:buClr>
              <a:buSzPts val="1600"/>
              <a:buChar char="●"/>
            </a:pPr>
            <a:r>
              <a:rPr lang="en-US" sz="1600" dirty="0">
                <a:solidFill>
                  <a:schemeClr val="dk1"/>
                </a:solidFill>
              </a:rPr>
              <a:t>I love singing and sometimes sing alone while coding.</a:t>
            </a:r>
          </a:p>
          <a:p>
            <a:pPr marL="457200" lvl="0" indent="-330200" algn="l" rtl="0">
              <a:lnSpc>
                <a:spcPct val="115000"/>
              </a:lnSpc>
              <a:spcBef>
                <a:spcPts val="0"/>
              </a:spcBef>
              <a:spcAft>
                <a:spcPts val="0"/>
              </a:spcAft>
              <a:buClr>
                <a:schemeClr val="dk1"/>
              </a:buClr>
              <a:buSzPts val="1600"/>
              <a:buChar char="●"/>
            </a:pPr>
            <a:r>
              <a:rPr lang="en-US" sz="1600" dirty="0">
                <a:solidFill>
                  <a:schemeClr val="dk1"/>
                </a:solidFill>
              </a:rPr>
              <a:t>I’m working on a </a:t>
            </a:r>
            <a:r>
              <a:rPr lang="en-US" sz="1600" dirty="0" err="1">
                <a:solidFill>
                  <a:schemeClr val="dk1"/>
                </a:solidFill>
              </a:rPr>
              <a:t>Kani</a:t>
            </a:r>
            <a:r>
              <a:rPr lang="en-US" sz="1600" dirty="0">
                <a:solidFill>
                  <a:schemeClr val="dk1"/>
                </a:solidFill>
              </a:rPr>
              <a:t> implementation of Labyrinth </a:t>
            </a:r>
            <a:endParaRPr sz="1600" dirty="0">
              <a:solidFill>
                <a:schemeClr val="dk1"/>
              </a:solidFill>
            </a:endParaRPr>
          </a:p>
        </p:txBody>
      </p:sp>
      <p:sp>
        <p:nvSpPr>
          <p:cNvPr id="95" name="Google Shape;95;g10cc4d828d4_0_0">
            <a:extLst>
              <a:ext uri="{FF2B5EF4-FFF2-40B4-BE49-F238E27FC236}">
                <a16:creationId xmlns:a16="http://schemas.microsoft.com/office/drawing/2014/main" id="{CCC362DB-AE9C-5044-B0B6-61470F4FA1FF}"/>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4</a:t>
            </a:fld>
            <a:endParaRPr/>
          </a:p>
        </p:txBody>
      </p:sp>
      <p:pic>
        <p:nvPicPr>
          <p:cNvPr id="4" name="Picture 3" descr="A person sitting on a couch&#10;&#10;Description automatically generated">
            <a:extLst>
              <a:ext uri="{FF2B5EF4-FFF2-40B4-BE49-F238E27FC236}">
                <a16:creationId xmlns:a16="http://schemas.microsoft.com/office/drawing/2014/main" id="{1006E602-8A5C-84AE-37C2-255C32596C26}"/>
              </a:ext>
            </a:extLst>
          </p:cNvPr>
          <p:cNvPicPr>
            <a:picLocks noChangeAspect="1"/>
          </p:cNvPicPr>
          <p:nvPr/>
        </p:nvPicPr>
        <p:blipFill>
          <a:blip r:embed="rId3"/>
          <a:stretch>
            <a:fillRect/>
          </a:stretch>
        </p:blipFill>
        <p:spPr>
          <a:xfrm>
            <a:off x="5323325" y="0"/>
            <a:ext cx="3857625" cy="5143500"/>
          </a:xfrm>
          <a:prstGeom prst="rect">
            <a:avLst/>
          </a:prstGeom>
        </p:spPr>
      </p:pic>
    </p:spTree>
    <p:extLst>
      <p:ext uri="{BB962C8B-B14F-4D97-AF65-F5344CB8AC3E}">
        <p14:creationId xmlns:p14="http://schemas.microsoft.com/office/powerpoint/2010/main" val="41969329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200"/>
              <a:buNone/>
            </a:pPr>
            <a:r>
              <a:rPr lang="en-US"/>
              <a:t>Objects</a:t>
            </a:r>
            <a:endParaRPr/>
          </a:p>
        </p:txBody>
      </p:sp>
      <p:sp>
        <p:nvSpPr>
          <p:cNvPr id="417" name="Google Shape;417;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endParaRPr/>
          </a:p>
        </p:txBody>
      </p:sp>
      <p:sp>
        <p:nvSpPr>
          <p:cNvPr id="418" name="Google Shape;418;p32"/>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1800"/>
              <a:buNone/>
            </a:pPr>
            <a:r>
              <a:rPr lang="en-US"/>
              <a:t>In Adventure, instead of a realistic simulation of caving, the author placed five treasures within as an incentive to explore the cave.</a:t>
            </a:r>
            <a:endParaRPr/>
          </a:p>
          <a:p>
            <a:pPr marL="0" lvl="0" indent="0" algn="l" rtl="0">
              <a:lnSpc>
                <a:spcPct val="115000"/>
              </a:lnSpc>
              <a:spcBef>
                <a:spcPts val="1600"/>
              </a:spcBef>
              <a:spcAft>
                <a:spcPts val="1600"/>
              </a:spcAft>
              <a:buSzPts val="1800"/>
              <a:buNone/>
            </a:pPr>
            <a:r>
              <a:rPr lang="en-US"/>
              <a:t>The player had to figure out how to get past a snake to move deeper into the cave. The player is attacked by dwarves and their treasure is stolen by a pirate.</a:t>
            </a:r>
            <a:endParaRPr/>
          </a:p>
        </p:txBody>
      </p:sp>
      <p:sp>
        <p:nvSpPr>
          <p:cNvPr id="419" name="Google Shape;419;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Examine Lamp</a:t>
            </a:r>
            <a:endParaRPr/>
          </a:p>
        </p:txBody>
      </p:sp>
      <p:sp>
        <p:nvSpPr>
          <p:cNvPr id="425" name="Google Shape;425;p33"/>
          <p:cNvSpPr txBox="1">
            <a:spLocks noGrp="1"/>
          </p:cNvSpPr>
          <p:nvPr>
            <p:ph type="body" idx="1"/>
          </p:nvPr>
        </p:nvSpPr>
        <p:spPr>
          <a:xfrm>
            <a:off x="311700" y="1152475"/>
            <a:ext cx="8441683"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US" dirty="0">
                <a:solidFill>
                  <a:srgbClr val="F2F2F2"/>
                </a:solidFill>
              </a:rPr>
              <a:t>Items represent things in the game world.  Usually, they are mentioned in the description of a location like:</a:t>
            </a:r>
            <a:endParaRPr dirty="0"/>
          </a:p>
          <a:p>
            <a:pPr marL="114300" lvl="0" indent="0" algn="l" rtl="0">
              <a:lnSpc>
                <a:spcPct val="115000"/>
              </a:lnSpc>
              <a:spcBef>
                <a:spcPts val="0"/>
              </a:spcBef>
              <a:spcAft>
                <a:spcPts val="0"/>
              </a:spcAft>
              <a:buSzPts val="1800"/>
              <a:buNone/>
            </a:pPr>
            <a:endParaRPr dirty="0">
              <a:solidFill>
                <a:srgbClr val="F2F2F2"/>
              </a:solidFill>
            </a:endParaRPr>
          </a:p>
        </p:txBody>
      </p:sp>
      <p:sp>
        <p:nvSpPr>
          <p:cNvPr id="426" name="Google Shape;426;p33"/>
          <p:cNvSpPr/>
          <p:nvPr/>
        </p:nvSpPr>
        <p:spPr>
          <a:xfrm>
            <a:off x="390617" y="2322106"/>
            <a:ext cx="5281232" cy="2246769"/>
          </a:xfrm>
          <a:prstGeom prst="rect">
            <a:avLst/>
          </a:prstGeom>
          <a:solidFill>
            <a:srgbClr val="171717"/>
          </a:solidFill>
          <a:ln>
            <a:noFill/>
          </a:ln>
        </p:spPr>
        <p:txBody>
          <a:bodyPr spcFirstLastPara="1" wrap="square" lIns="91425" tIns="45700" rIns="91425" bIns="45700" anchor="t" anchorCtr="0">
            <a:spAutoFit/>
          </a:bodyPr>
          <a:lstStyle/>
          <a:p>
            <a:pPr marL="11430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2F2F2"/>
                </a:solidFill>
                <a:latin typeface="Consolas"/>
                <a:ea typeface="Consolas"/>
                <a:cs typeface="Consolas"/>
                <a:sym typeface="Consolas"/>
              </a:rPr>
              <a:t>You are on the dungeon stairs. From above, you can make out some of the king’s guards talking about current events. Someone’s left an old lamp here.</a:t>
            </a:r>
            <a:endParaRPr dirty="0"/>
          </a:p>
          <a:p>
            <a:pPr marL="11430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F2F2F2"/>
              </a:solidFill>
              <a:latin typeface="Consolas"/>
              <a:ea typeface="Consolas"/>
              <a:cs typeface="Consolas"/>
              <a:sym typeface="Consolas"/>
            </a:endParaRPr>
          </a:p>
          <a:p>
            <a:pPr marL="11430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2F2F2"/>
                </a:solidFill>
                <a:latin typeface="Consolas"/>
                <a:ea typeface="Consolas"/>
                <a:cs typeface="Consolas"/>
                <a:sym typeface="Consolas"/>
              </a:rPr>
              <a:t>Players can inspect them with the “EXAMINE” command.</a:t>
            </a:r>
            <a:endParaRPr dirty="0"/>
          </a:p>
          <a:p>
            <a:pPr marL="11430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F2F2F2"/>
              </a:solidFill>
              <a:latin typeface="Consolas"/>
              <a:ea typeface="Consolas"/>
              <a:cs typeface="Consolas"/>
              <a:sym typeface="Consolas"/>
            </a:endParaRPr>
          </a:p>
          <a:p>
            <a:pPr marL="11430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2F2F2"/>
                </a:solidFill>
                <a:latin typeface="Consolas"/>
                <a:ea typeface="Consolas"/>
                <a:cs typeface="Consolas"/>
                <a:sym typeface="Consolas"/>
              </a:rPr>
              <a:t>&gt; EXAMINE LAMP</a:t>
            </a:r>
            <a:br>
              <a:rPr lang="en-US" sz="1400" b="0" i="0" u="none" strike="noStrike" cap="none" dirty="0">
                <a:solidFill>
                  <a:srgbClr val="F2F2F2"/>
                </a:solidFill>
                <a:latin typeface="Consolas"/>
                <a:ea typeface="Consolas"/>
                <a:cs typeface="Consolas"/>
                <a:sym typeface="Consolas"/>
              </a:rPr>
            </a:br>
            <a:r>
              <a:rPr lang="en-US" sz="1400" b="0" i="0" u="none" strike="noStrike" cap="none" dirty="0">
                <a:solidFill>
                  <a:srgbClr val="F2F2F2"/>
                </a:solidFill>
                <a:latin typeface="Consolas"/>
                <a:ea typeface="Consolas"/>
                <a:cs typeface="Consolas"/>
                <a:sym typeface="Consolas"/>
              </a:rPr>
              <a:t>This old lamp seems like it’s seen some use. It ran out of oil ages ago.</a:t>
            </a:r>
            <a:endParaRPr dirty="0"/>
          </a:p>
        </p:txBody>
      </p:sp>
      <p:sp>
        <p:nvSpPr>
          <p:cNvPr id="427" name="Google Shape;427;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3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Get Lamp</a:t>
            </a:r>
            <a:endParaRPr/>
          </a:p>
        </p:txBody>
      </p:sp>
      <p:sp>
        <p:nvSpPr>
          <p:cNvPr id="433" name="Google Shape;433;p3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US" dirty="0">
                <a:solidFill>
                  <a:srgbClr val="F2F2F2"/>
                </a:solidFill>
              </a:rPr>
              <a:t>Players can pick up objects in the world, and they are added to the player’s inventory with the “</a:t>
            </a:r>
            <a:r>
              <a:rPr lang="en-US" dirty="0">
                <a:solidFill>
                  <a:srgbClr val="F2F2F2"/>
                </a:solidFill>
                <a:latin typeface="Consolas"/>
                <a:ea typeface="Consolas"/>
                <a:cs typeface="Consolas"/>
                <a:sym typeface="Consolas"/>
              </a:rPr>
              <a:t>GET</a:t>
            </a:r>
            <a:r>
              <a:rPr lang="en-US" dirty="0">
                <a:solidFill>
                  <a:srgbClr val="F2F2F2"/>
                </a:solidFill>
              </a:rPr>
              <a:t>” command.  The inventory is the set of things that the player has collected along the way.</a:t>
            </a:r>
            <a:endParaRPr dirty="0"/>
          </a:p>
          <a:p>
            <a:pPr marL="114300" lvl="0" indent="0" algn="l" rtl="0">
              <a:lnSpc>
                <a:spcPct val="115000"/>
              </a:lnSpc>
              <a:spcBef>
                <a:spcPts val="0"/>
              </a:spcBef>
              <a:spcAft>
                <a:spcPts val="0"/>
              </a:spcAft>
              <a:buSzPts val="1800"/>
              <a:buNone/>
            </a:pPr>
            <a:endParaRPr dirty="0">
              <a:solidFill>
                <a:srgbClr val="F2F2F2"/>
              </a:solidFill>
            </a:endParaRPr>
          </a:p>
          <a:p>
            <a:pPr marL="114300" lvl="0" indent="0" algn="l" rtl="0">
              <a:lnSpc>
                <a:spcPct val="115000"/>
              </a:lnSpc>
              <a:spcBef>
                <a:spcPts val="0"/>
              </a:spcBef>
              <a:spcAft>
                <a:spcPts val="0"/>
              </a:spcAft>
              <a:buSzPts val="1800"/>
              <a:buNone/>
            </a:pPr>
            <a:r>
              <a:rPr lang="en-US" dirty="0">
                <a:solidFill>
                  <a:srgbClr val="F2F2F2"/>
                </a:solidFill>
              </a:rPr>
              <a:t>Oftentimes, they are used to solve puzzles.  For instance, you must have a lamp in your inventory in order to explore a dark cave. </a:t>
            </a:r>
            <a:br>
              <a:rPr lang="en-US" dirty="0">
                <a:solidFill>
                  <a:srgbClr val="F2F2F2"/>
                </a:solidFill>
              </a:rPr>
            </a:br>
            <a:br>
              <a:rPr lang="en-US" dirty="0">
                <a:solidFill>
                  <a:srgbClr val="F2F2F2"/>
                </a:solidFill>
              </a:rPr>
            </a:br>
            <a:r>
              <a:rPr lang="en-US" dirty="0">
                <a:solidFill>
                  <a:srgbClr val="F2F2F2"/>
                </a:solidFill>
              </a:rPr>
              <a:t>To list all items that you have, you can issue the “</a:t>
            </a:r>
            <a:r>
              <a:rPr lang="en-US" dirty="0">
                <a:solidFill>
                  <a:srgbClr val="F2F2F2"/>
                </a:solidFill>
                <a:latin typeface="Consolas"/>
                <a:ea typeface="Consolas"/>
                <a:cs typeface="Consolas"/>
                <a:sym typeface="Consolas"/>
              </a:rPr>
              <a:t>INVENTORY</a:t>
            </a:r>
            <a:r>
              <a:rPr lang="en-US" dirty="0">
                <a:solidFill>
                  <a:srgbClr val="F2F2F2"/>
                </a:solidFill>
              </a:rPr>
              <a:t>” command (or just the letter “I”).</a:t>
            </a:r>
            <a:endParaRPr dirty="0"/>
          </a:p>
        </p:txBody>
      </p:sp>
      <p:sp>
        <p:nvSpPr>
          <p:cNvPr id="434" name="Google Shape;434;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Light lamp</a:t>
            </a:r>
            <a:endParaRPr/>
          </a:p>
        </p:txBody>
      </p:sp>
      <p:sp>
        <p:nvSpPr>
          <p:cNvPr id="440" name="Google Shape;440;p3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US" dirty="0">
                <a:solidFill>
                  <a:srgbClr val="F2F2F2"/>
                </a:solidFill>
              </a:rPr>
              <a:t>Objects often have special commands associated with them.  For instance, to solve the darkness puzzle you must say “</a:t>
            </a:r>
            <a:r>
              <a:rPr lang="en-US" dirty="0">
                <a:solidFill>
                  <a:srgbClr val="F2F2F2"/>
                </a:solidFill>
                <a:latin typeface="Consolas"/>
                <a:ea typeface="Consolas"/>
                <a:cs typeface="Consolas"/>
                <a:sym typeface="Consolas"/>
              </a:rPr>
              <a:t>LIGHT LAMP</a:t>
            </a:r>
            <a:r>
              <a:rPr lang="en-US" dirty="0">
                <a:solidFill>
                  <a:srgbClr val="F2F2F2"/>
                </a:solidFill>
              </a:rPr>
              <a:t>”.</a:t>
            </a:r>
            <a:endParaRPr dirty="0"/>
          </a:p>
          <a:p>
            <a:pPr marL="114300" lvl="0" indent="0" algn="l" rtl="0">
              <a:lnSpc>
                <a:spcPct val="115000"/>
              </a:lnSpc>
              <a:spcBef>
                <a:spcPts val="0"/>
              </a:spcBef>
              <a:spcAft>
                <a:spcPts val="0"/>
              </a:spcAft>
              <a:buSzPts val="1800"/>
              <a:buNone/>
            </a:pPr>
            <a:endParaRPr dirty="0">
              <a:solidFill>
                <a:srgbClr val="F2F2F2"/>
              </a:solidFill>
            </a:endParaRPr>
          </a:p>
          <a:p>
            <a:pPr marL="114300" lvl="0" indent="0" algn="l" rtl="0">
              <a:lnSpc>
                <a:spcPct val="115000"/>
              </a:lnSpc>
              <a:spcBef>
                <a:spcPts val="0"/>
              </a:spcBef>
              <a:spcAft>
                <a:spcPts val="0"/>
              </a:spcAft>
              <a:buSzPts val="1800"/>
              <a:buNone/>
            </a:pPr>
            <a:r>
              <a:rPr lang="en-US" dirty="0">
                <a:solidFill>
                  <a:srgbClr val="F2F2F2"/>
                </a:solidFill>
              </a:rPr>
              <a:t>Some special commands require more than one object in your inventory.</a:t>
            </a:r>
            <a:endParaRPr dirty="0"/>
          </a:p>
          <a:p>
            <a:pPr marL="114300" lvl="0" indent="0" algn="l" rtl="0">
              <a:lnSpc>
                <a:spcPct val="115000"/>
              </a:lnSpc>
              <a:spcBef>
                <a:spcPts val="0"/>
              </a:spcBef>
              <a:spcAft>
                <a:spcPts val="0"/>
              </a:spcAft>
              <a:buSzPts val="1800"/>
              <a:buNone/>
            </a:pPr>
            <a:endParaRPr dirty="0"/>
          </a:p>
        </p:txBody>
      </p:sp>
      <p:sp>
        <p:nvSpPr>
          <p:cNvPr id="441" name="Google Shape;441;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5E927E-FB26-1F4E-BF70-B6980E0042ED}"/>
              </a:ext>
            </a:extLst>
          </p:cNvPr>
          <p:cNvPicPr>
            <a:picLocks noChangeAspect="1"/>
          </p:cNvPicPr>
          <p:nvPr/>
        </p:nvPicPr>
        <p:blipFill>
          <a:blip r:embed="rId2"/>
          <a:stretch>
            <a:fillRect/>
          </a:stretch>
        </p:blipFill>
        <p:spPr>
          <a:xfrm>
            <a:off x="0" y="0"/>
            <a:ext cx="8661398" cy="5420098"/>
          </a:xfrm>
          <a:prstGeom prst="rect">
            <a:avLst/>
          </a:prstGeom>
        </p:spPr>
      </p:pic>
    </p:spTree>
    <p:extLst>
      <p:ext uri="{BB962C8B-B14F-4D97-AF65-F5344CB8AC3E}">
        <p14:creationId xmlns:p14="http://schemas.microsoft.com/office/powerpoint/2010/main" val="32701624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14B7AA-3063-CF4B-A504-7E36D5718F40}"/>
              </a:ext>
            </a:extLst>
          </p:cNvPr>
          <p:cNvPicPr>
            <a:picLocks noChangeAspect="1"/>
          </p:cNvPicPr>
          <p:nvPr/>
        </p:nvPicPr>
        <p:blipFill>
          <a:blip r:embed="rId2"/>
          <a:stretch>
            <a:fillRect/>
          </a:stretch>
        </p:blipFill>
        <p:spPr>
          <a:xfrm>
            <a:off x="4872599" y="-526275"/>
            <a:ext cx="4271401" cy="6196049"/>
          </a:xfrm>
          <a:prstGeom prst="rect">
            <a:avLst/>
          </a:prstGeom>
        </p:spPr>
      </p:pic>
      <p:pic>
        <p:nvPicPr>
          <p:cNvPr id="3" name="Picture 2">
            <a:extLst>
              <a:ext uri="{FF2B5EF4-FFF2-40B4-BE49-F238E27FC236}">
                <a16:creationId xmlns:a16="http://schemas.microsoft.com/office/drawing/2014/main" id="{656F3F40-01F5-3841-BA92-EDACF3324890}"/>
              </a:ext>
            </a:extLst>
          </p:cNvPr>
          <p:cNvPicPr>
            <a:picLocks noChangeAspect="1"/>
          </p:cNvPicPr>
          <p:nvPr/>
        </p:nvPicPr>
        <p:blipFill>
          <a:blip r:embed="rId3"/>
          <a:stretch>
            <a:fillRect/>
          </a:stretch>
        </p:blipFill>
        <p:spPr>
          <a:xfrm>
            <a:off x="-38637" y="-242514"/>
            <a:ext cx="5260306" cy="5628527"/>
          </a:xfrm>
          <a:prstGeom prst="rect">
            <a:avLst/>
          </a:prstGeom>
        </p:spPr>
      </p:pic>
    </p:spTree>
    <p:extLst>
      <p:ext uri="{BB962C8B-B14F-4D97-AF65-F5344CB8AC3E}">
        <p14:creationId xmlns:p14="http://schemas.microsoft.com/office/powerpoint/2010/main" val="15353971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3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Object properties</a:t>
            </a:r>
            <a:endParaRPr/>
          </a:p>
        </p:txBody>
      </p:sp>
      <p:sp>
        <p:nvSpPr>
          <p:cNvPr id="454" name="Google Shape;454;p3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US">
                <a:solidFill>
                  <a:schemeClr val="dk1"/>
                </a:solidFill>
              </a:rPr>
              <a:t>Containment: Objects may have contents (the bottle can have wine in it)</a:t>
            </a:r>
            <a:endParaRPr>
              <a:solidFill>
                <a:schemeClr val="dk1"/>
              </a:solidFill>
            </a:endParaRPr>
          </a:p>
          <a:p>
            <a:pPr marL="114300" lvl="0" indent="0" algn="l" rtl="0">
              <a:lnSpc>
                <a:spcPct val="115000"/>
              </a:lnSpc>
              <a:spcBef>
                <a:spcPts val="0"/>
              </a:spcBef>
              <a:spcAft>
                <a:spcPts val="0"/>
              </a:spcAft>
              <a:buSzPts val="1800"/>
              <a:buNone/>
            </a:pPr>
            <a:r>
              <a:rPr lang="en-US">
                <a:solidFill>
                  <a:schemeClr val="dk1"/>
                </a:solidFill>
              </a:rPr>
              <a:t>Weight: Objects have weight (some objects might be too heavy to lift)</a:t>
            </a:r>
            <a:endParaRPr>
              <a:solidFill>
                <a:schemeClr val="dk1"/>
              </a:solidFill>
            </a:endParaRPr>
          </a:p>
          <a:p>
            <a:pPr marL="114300" lvl="0" indent="0" algn="l" rtl="0">
              <a:lnSpc>
                <a:spcPct val="115000"/>
              </a:lnSpc>
              <a:spcBef>
                <a:spcPts val="0"/>
              </a:spcBef>
              <a:spcAft>
                <a:spcPts val="0"/>
              </a:spcAft>
              <a:buSzPts val="1800"/>
              <a:buNone/>
            </a:pPr>
            <a:r>
              <a:rPr lang="en-US">
                <a:solidFill>
                  <a:schemeClr val="dk1"/>
                </a:solidFill>
              </a:rPr>
              <a:t>Position: An object may be in, on, or under another object</a:t>
            </a:r>
            <a:endParaRPr>
              <a:solidFill>
                <a:schemeClr val="dk1"/>
              </a:solidFill>
            </a:endParaRPr>
          </a:p>
        </p:txBody>
      </p:sp>
      <p:sp>
        <p:nvSpPr>
          <p:cNvPr id="455" name="Google Shape;455;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3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People are objects too</a:t>
            </a:r>
            <a:endParaRPr/>
          </a:p>
        </p:txBody>
      </p:sp>
      <p:sp>
        <p:nvSpPr>
          <p:cNvPr id="461" name="Google Shape;461;p3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US">
                <a:solidFill>
                  <a:srgbClr val="F2F2F2"/>
                </a:solidFill>
              </a:rPr>
              <a:t>In Zork, a handful of living opponents thwart the adventurer: </a:t>
            </a:r>
            <a:r>
              <a:rPr lang="en-US" b="1">
                <a:solidFill>
                  <a:srgbClr val="F2F2F2"/>
                </a:solidFill>
              </a:rPr>
              <a:t>the troll</a:t>
            </a:r>
            <a:r>
              <a:rPr lang="en-US">
                <a:solidFill>
                  <a:srgbClr val="F2F2F2"/>
                </a:solidFill>
              </a:rPr>
              <a:t>, who stays put in a single room and serves as an obstacle; </a:t>
            </a:r>
            <a:r>
              <a:rPr lang="en-US" b="1">
                <a:solidFill>
                  <a:srgbClr val="F2F2F2"/>
                </a:solidFill>
              </a:rPr>
              <a:t>the vampire bat</a:t>
            </a:r>
            <a:r>
              <a:rPr lang="en-US">
                <a:solidFill>
                  <a:srgbClr val="F2F2F2"/>
                </a:solidFill>
              </a:rPr>
              <a:t>, who can carry off the adventurer; </a:t>
            </a:r>
            <a:r>
              <a:rPr lang="en-US" b="1">
                <a:solidFill>
                  <a:srgbClr val="F2F2F2"/>
                </a:solidFill>
              </a:rPr>
              <a:t>the cyclops</a:t>
            </a:r>
            <a:r>
              <a:rPr lang="en-US">
                <a:solidFill>
                  <a:srgbClr val="F2F2F2"/>
                </a:solidFill>
              </a:rPr>
              <a:t>, who can dine on the adventurer; and </a:t>
            </a:r>
            <a:r>
              <a:rPr lang="en-US" b="1">
                <a:solidFill>
                  <a:srgbClr val="F2F2F2"/>
                </a:solidFill>
              </a:rPr>
              <a:t>the thief</a:t>
            </a:r>
            <a:r>
              <a:rPr lang="en-US">
                <a:solidFill>
                  <a:srgbClr val="F2F2F2"/>
                </a:solidFill>
              </a:rPr>
              <a:t>, who wanders around the underground areas stealing items from the adventurer.</a:t>
            </a:r>
            <a:endParaRPr/>
          </a:p>
          <a:p>
            <a:pPr marL="114300" lvl="0" indent="0" algn="l" rtl="0">
              <a:lnSpc>
                <a:spcPct val="115000"/>
              </a:lnSpc>
              <a:spcBef>
                <a:spcPts val="0"/>
              </a:spcBef>
              <a:spcAft>
                <a:spcPts val="0"/>
              </a:spcAft>
              <a:buSzPts val="1800"/>
              <a:buNone/>
            </a:pPr>
            <a:endParaRPr>
              <a:solidFill>
                <a:srgbClr val="F2F2F2"/>
              </a:solidFill>
            </a:endParaRPr>
          </a:p>
          <a:p>
            <a:pPr marL="114300" lvl="0" indent="0" algn="l" rtl="0">
              <a:lnSpc>
                <a:spcPct val="115000"/>
              </a:lnSpc>
              <a:spcBef>
                <a:spcPts val="0"/>
              </a:spcBef>
              <a:spcAft>
                <a:spcPts val="0"/>
              </a:spcAft>
              <a:buSzPts val="1800"/>
              <a:buNone/>
            </a:pPr>
            <a:r>
              <a:rPr lang="en-US">
                <a:solidFill>
                  <a:srgbClr val="F2F2F2"/>
                </a:solidFill>
              </a:rPr>
              <a:t>These people/opponents can be implemented as objects too.  People objects often have a special command for dialogue via “</a:t>
            </a:r>
            <a:r>
              <a:rPr lang="en-US">
                <a:solidFill>
                  <a:srgbClr val="F2F2F2"/>
                </a:solidFill>
                <a:latin typeface="Consolas"/>
                <a:ea typeface="Consolas"/>
                <a:cs typeface="Consolas"/>
                <a:sym typeface="Consolas"/>
              </a:rPr>
              <a:t>TALK TO</a:t>
            </a:r>
            <a:r>
              <a:rPr lang="en-US">
                <a:solidFill>
                  <a:srgbClr val="F2F2F2"/>
                </a:solidFill>
              </a:rPr>
              <a:t>”.</a:t>
            </a:r>
            <a:endParaRPr/>
          </a:p>
        </p:txBody>
      </p:sp>
      <p:sp>
        <p:nvSpPr>
          <p:cNvPr id="462" name="Google Shape;462;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6"/>
        <p:cNvGrpSpPr/>
        <p:nvPr/>
      </p:nvGrpSpPr>
      <p:grpSpPr>
        <a:xfrm>
          <a:off x="0" y="0"/>
          <a:ext cx="0" cy="0"/>
          <a:chOff x="0" y="0"/>
          <a:chExt cx="0" cy="0"/>
        </a:xfrm>
      </p:grpSpPr>
      <p:sp>
        <p:nvSpPr>
          <p:cNvPr id="467" name="Google Shape;467;g10c2ff6ec56_0_2005"/>
          <p:cNvSpPr txBox="1">
            <a:spLocks noGrp="1"/>
          </p:cNvSpPr>
          <p:nvPr>
            <p:ph type="body" idx="1"/>
          </p:nvPr>
        </p:nvSpPr>
        <p:spPr>
          <a:xfrm>
            <a:off x="311700" y="1344875"/>
            <a:ext cx="3999900" cy="3416400"/>
          </a:xfrm>
          <a:prstGeom prst="rect">
            <a:avLst/>
          </a:prstGeom>
          <a:noFill/>
          <a:ln>
            <a:noFill/>
          </a:ln>
        </p:spPr>
        <p:txBody>
          <a:bodyPr spcFirstLastPara="1" wrap="square" lIns="91425" tIns="91425" rIns="91425" bIns="91425" anchor="t" anchorCtr="0">
            <a:normAutofit/>
          </a:bodyPr>
          <a:lstStyle/>
          <a:p>
            <a:pPr marL="114300" lvl="0" indent="0" algn="ctr" rtl="0">
              <a:lnSpc>
                <a:spcPct val="115000"/>
              </a:lnSpc>
              <a:spcBef>
                <a:spcPts val="0"/>
              </a:spcBef>
              <a:spcAft>
                <a:spcPts val="0"/>
              </a:spcAft>
              <a:buSzPts val="1800"/>
              <a:buNone/>
            </a:pPr>
            <a:r>
              <a:rPr lang="en-US" sz="1900" dirty="0">
                <a:solidFill>
                  <a:srgbClr val="D8D8D8"/>
                </a:solidFill>
                <a:hlinkClick r:id="rId3"/>
              </a:rPr>
              <a:t>https://grizel.itch.io/</a:t>
            </a:r>
            <a:endParaRPr lang="en-US" sz="1900" dirty="0">
              <a:solidFill>
                <a:srgbClr val="D8D8D8"/>
              </a:solidFill>
            </a:endParaRPr>
          </a:p>
          <a:p>
            <a:pPr marL="114300" lvl="0" indent="0" algn="ctr" rtl="0">
              <a:lnSpc>
                <a:spcPct val="115000"/>
              </a:lnSpc>
              <a:spcBef>
                <a:spcPts val="0"/>
              </a:spcBef>
              <a:spcAft>
                <a:spcPts val="0"/>
              </a:spcAft>
              <a:buSzPts val="1800"/>
              <a:buNone/>
            </a:pPr>
            <a:endParaRPr sz="1700" dirty="0">
              <a:solidFill>
                <a:srgbClr val="D8D8D8"/>
              </a:solidFill>
            </a:endParaRPr>
          </a:p>
          <a:p>
            <a:pPr marL="114300" lvl="0" indent="0" algn="ctr" rtl="0">
              <a:spcBef>
                <a:spcPts val="600"/>
              </a:spcBef>
              <a:spcAft>
                <a:spcPts val="0"/>
              </a:spcAft>
              <a:buSzPts val="1800"/>
              <a:buNone/>
            </a:pPr>
            <a:r>
              <a:rPr lang="en-US" sz="1700" dirty="0">
                <a:solidFill>
                  <a:srgbClr val="D8D8D8"/>
                </a:solidFill>
              </a:rPr>
              <a:t>Record your game by typing “TSTART” at the beginning.</a:t>
            </a:r>
            <a:endParaRPr sz="1700" dirty="0">
              <a:solidFill>
                <a:srgbClr val="D8D8D8"/>
              </a:solidFill>
            </a:endParaRPr>
          </a:p>
          <a:p>
            <a:pPr marL="114300" lvl="0" indent="0" algn="ctr" rtl="0">
              <a:spcBef>
                <a:spcPts val="600"/>
              </a:spcBef>
              <a:spcAft>
                <a:spcPts val="600"/>
              </a:spcAft>
              <a:buSzPts val="1800"/>
              <a:buNone/>
            </a:pPr>
            <a:r>
              <a:rPr lang="en-US" sz="1700" dirty="0">
                <a:solidFill>
                  <a:srgbClr val="D8D8D8"/>
                </a:solidFill>
              </a:rPr>
              <a:t>Type “TSTOP” to download your game.</a:t>
            </a:r>
            <a:endParaRPr sz="1700" dirty="0">
              <a:solidFill>
                <a:srgbClr val="D8D8D8"/>
              </a:solidFill>
            </a:endParaRPr>
          </a:p>
        </p:txBody>
      </p:sp>
      <p:sp>
        <p:nvSpPr>
          <p:cNvPr id="468" name="Google Shape;468;g10c2ff6ec56_0_200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b" anchorCtr="0">
            <a:noAutofit/>
          </a:bodyPr>
          <a:lstStyle/>
          <a:p>
            <a:pPr marL="0" lvl="0" indent="0" algn="ctr" rtl="0">
              <a:lnSpc>
                <a:spcPct val="90000"/>
              </a:lnSpc>
              <a:spcBef>
                <a:spcPts val="0"/>
              </a:spcBef>
              <a:spcAft>
                <a:spcPts val="0"/>
              </a:spcAft>
              <a:buSzPts val="10800"/>
              <a:buNone/>
            </a:pPr>
            <a:r>
              <a:rPr lang="en-US" sz="3920" dirty="0"/>
              <a:t>In-class Activity: Play</a:t>
            </a:r>
            <a:r>
              <a:rPr lang="en-US" sz="392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 </a:t>
            </a:r>
            <a:r>
              <a:rPr lang="en-US" sz="3920" dirty="0"/>
              <a:t>a Game</a:t>
            </a:r>
            <a:endParaRPr sz="2120" dirty="0"/>
          </a:p>
        </p:txBody>
      </p:sp>
      <p:sp>
        <p:nvSpPr>
          <p:cNvPr id="469" name="Google Shape;469;g10c2ff6ec56_0_200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48</a:t>
            </a:fld>
            <a:endParaRPr/>
          </a:p>
        </p:txBody>
      </p:sp>
      <p:sp>
        <p:nvSpPr>
          <p:cNvPr id="470" name="Google Shape;470;g10c2ff6ec56_0_200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500" dirty="0">
                <a:solidFill>
                  <a:schemeClr val="dk1"/>
                </a:solidFill>
              </a:rPr>
              <a:t>And answer these question:</a:t>
            </a:r>
            <a:endParaRPr sz="1500" dirty="0">
              <a:solidFill>
                <a:schemeClr val="dk1"/>
              </a:solidFill>
            </a:endParaRPr>
          </a:p>
          <a:p>
            <a:pPr marL="457200" lvl="0" indent="-323850" algn="l" rtl="0">
              <a:spcBef>
                <a:spcPts val="0"/>
              </a:spcBef>
              <a:spcAft>
                <a:spcPts val="0"/>
              </a:spcAft>
              <a:buSzPts val="1500"/>
              <a:buAutoNum type="arabicPeriod"/>
            </a:pPr>
            <a:r>
              <a:rPr lang="en-US" sz="1500" dirty="0"/>
              <a:t>What commands did you try that didn’t work?</a:t>
            </a:r>
            <a:endParaRPr sz="1500" dirty="0"/>
          </a:p>
          <a:p>
            <a:pPr marL="457200" lvl="0" indent="-323850" algn="l" rtl="0">
              <a:spcBef>
                <a:spcPts val="0"/>
              </a:spcBef>
              <a:spcAft>
                <a:spcPts val="0"/>
              </a:spcAft>
              <a:buSzPts val="1500"/>
              <a:buAutoNum type="arabicPeriod"/>
            </a:pPr>
            <a:r>
              <a:rPr lang="en-US" sz="1500" dirty="0"/>
              <a:t>How does this experience differ from reading a non-interactive story?</a:t>
            </a:r>
            <a:endParaRPr sz="1500" dirty="0"/>
          </a:p>
        </p:txBody>
      </p:sp>
      <p:pic>
        <p:nvPicPr>
          <p:cNvPr id="1026" name="Picture 2">
            <a:extLst>
              <a:ext uri="{FF2B5EF4-FFF2-40B4-BE49-F238E27FC236}">
                <a16:creationId xmlns:a16="http://schemas.microsoft.com/office/drawing/2014/main" id="{2EFF5339-C9C4-B7CD-0D8B-E5956CA1AB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922" y="3469317"/>
            <a:ext cx="2000250" cy="15875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C37C9F7-4A62-131D-2F4A-569CF8245466}"/>
              </a:ext>
            </a:extLst>
          </p:cNvPr>
          <p:cNvPicPr>
            <a:picLocks noChangeAspect="1"/>
          </p:cNvPicPr>
          <p:nvPr/>
        </p:nvPicPr>
        <p:blipFill>
          <a:blip r:embed="rId5"/>
          <a:stretch>
            <a:fillRect/>
          </a:stretch>
        </p:blipFill>
        <p:spPr>
          <a:xfrm>
            <a:off x="4951499" y="2762404"/>
            <a:ext cx="3579899" cy="1998871"/>
          </a:xfrm>
          <a:prstGeom prst="rect">
            <a:avLst/>
          </a:prstGeom>
        </p:spPr>
      </p:pic>
      <p:pic>
        <p:nvPicPr>
          <p:cNvPr id="1028" name="Picture 4">
            <a:extLst>
              <a:ext uri="{FF2B5EF4-FFF2-40B4-BE49-F238E27FC236}">
                <a16:creationId xmlns:a16="http://schemas.microsoft.com/office/drawing/2014/main" id="{16E103AA-A2CD-1097-6ACE-CB23261513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4831" y="3469317"/>
            <a:ext cx="2026667" cy="1608466"/>
          </a:xfrm>
          <a:prstGeom prst="rect">
            <a:avLst/>
          </a:prstGeom>
          <a:noFill/>
          <a:extLst>
            <a:ext uri="{909E8E84-426E-40DD-AFC4-6F175D3DCCD1}">
              <a14:hiddenFill xmlns:a14="http://schemas.microsoft.com/office/drawing/2010/main">
                <a:solidFill>
                  <a:srgbClr val="FFFFFF"/>
                </a:solidFill>
              </a14:hiddenFill>
            </a:ext>
          </a:extLst>
        </p:spPr>
      </p:pic>
      <p:cxnSp>
        <p:nvCxnSpPr>
          <p:cNvPr id="472" name="Google Shape;472;g10c2ff6ec56_0_2005"/>
          <p:cNvCxnSpPr>
            <a:cxnSpLocks/>
          </p:cNvCxnSpPr>
          <p:nvPr/>
        </p:nvCxnSpPr>
        <p:spPr>
          <a:xfrm>
            <a:off x="3752175" y="2545850"/>
            <a:ext cx="1310808" cy="1918044"/>
          </a:xfrm>
          <a:prstGeom prst="straightConnector1">
            <a:avLst/>
          </a:prstGeom>
          <a:noFill/>
          <a:ln w="28575" cap="flat" cmpd="sng">
            <a:solidFill>
              <a:schemeClr val="accent1"/>
            </a:solidFill>
            <a:prstDash val="solid"/>
            <a:round/>
            <a:headEnd type="none" w="med" len="med"/>
            <a:tailEnd type="stealth" w="med" len="med"/>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200"/>
              <a:buNone/>
            </a:pPr>
            <a:r>
              <a:rPr lang="en-US"/>
              <a:t>Puzzles</a:t>
            </a:r>
            <a:endParaRPr/>
          </a:p>
        </p:txBody>
      </p:sp>
      <p:sp>
        <p:nvSpPr>
          <p:cNvPr id="478" name="Google Shape;478;p55"/>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endParaRPr/>
          </a:p>
        </p:txBody>
      </p:sp>
      <p:sp>
        <p:nvSpPr>
          <p:cNvPr id="479" name="Google Shape;479;p55"/>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SzPts val="1800"/>
              <a:buNone/>
            </a:pPr>
            <a:r>
              <a:rPr lang="en-US"/>
              <a:t>In most interactive fiction, puzzles (sorts of challenges or obstacles) are part of the world the player character moves through. In order to complete the IF work, the interactor must figure out how to meet these challenges.</a:t>
            </a:r>
            <a:endParaRPr/>
          </a:p>
        </p:txBody>
      </p:sp>
      <p:sp>
        <p:nvSpPr>
          <p:cNvPr id="480" name="Google Shape;480;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a:extLst>
            <a:ext uri="{FF2B5EF4-FFF2-40B4-BE49-F238E27FC236}">
              <a16:creationId xmlns:a16="http://schemas.microsoft.com/office/drawing/2014/main" id="{CFAC59F8-EE4D-589D-7509-D6A2A6D0B103}"/>
            </a:ext>
          </a:extLst>
        </p:cNvPr>
        <p:cNvGrpSpPr/>
        <p:nvPr/>
      </p:nvGrpSpPr>
      <p:grpSpPr>
        <a:xfrm>
          <a:off x="0" y="0"/>
          <a:ext cx="0" cy="0"/>
          <a:chOff x="0" y="0"/>
          <a:chExt cx="0" cy="0"/>
        </a:xfrm>
      </p:grpSpPr>
      <p:sp>
        <p:nvSpPr>
          <p:cNvPr id="93" name="Google Shape;93;g10cc4d828d4_0_0">
            <a:extLst>
              <a:ext uri="{FF2B5EF4-FFF2-40B4-BE49-F238E27FC236}">
                <a16:creationId xmlns:a16="http://schemas.microsoft.com/office/drawing/2014/main" id="{9A6D1073-0AF5-8512-87F6-040351ABF072}"/>
              </a:ext>
            </a:extLst>
          </p:cNvPr>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Anson Huang </a:t>
            </a:r>
            <a:r>
              <a:rPr lang="en-US" sz="1500" dirty="0"/>
              <a:t>he/him</a:t>
            </a:r>
            <a:endParaRPr dirty="0"/>
          </a:p>
        </p:txBody>
      </p:sp>
      <p:sp>
        <p:nvSpPr>
          <p:cNvPr id="94" name="Google Shape;94;g10cc4d828d4_0_0">
            <a:extLst>
              <a:ext uri="{FF2B5EF4-FFF2-40B4-BE49-F238E27FC236}">
                <a16:creationId xmlns:a16="http://schemas.microsoft.com/office/drawing/2014/main" id="{737DF93A-431F-8541-F0A5-E4195322EC69}"/>
              </a:ext>
            </a:extLst>
          </p:cNvPr>
          <p:cNvSpPr txBox="1">
            <a:spLocks noGrp="1"/>
          </p:cNvSpPr>
          <p:nvPr>
            <p:ph type="body" idx="1"/>
          </p:nvPr>
        </p:nvSpPr>
        <p:spPr>
          <a:xfrm>
            <a:off x="416950" y="1152475"/>
            <a:ext cx="3894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US" sz="1600" dirty="0">
                <a:solidFill>
                  <a:schemeClr val="dk1"/>
                </a:solidFill>
              </a:rPr>
              <a:t>Master’s Student</a:t>
            </a:r>
            <a:endParaRPr sz="1600" dirty="0">
              <a:solidFill>
                <a:schemeClr val="dk1"/>
              </a:solidFill>
            </a:endParaRPr>
          </a:p>
          <a:p>
            <a:pPr marL="457200" lvl="0" indent="-228600" algn="l" rtl="0">
              <a:lnSpc>
                <a:spcPct val="115000"/>
              </a:lnSpc>
              <a:spcBef>
                <a:spcPts val="0"/>
              </a:spcBef>
              <a:spcAft>
                <a:spcPts val="0"/>
              </a:spcAft>
              <a:buSzPts val="1400"/>
              <a:buNone/>
            </a:pPr>
            <a:endParaRPr sz="1600" dirty="0">
              <a:solidFill>
                <a:schemeClr val="dk1"/>
              </a:solidFill>
            </a:endParaRPr>
          </a:p>
          <a:p>
            <a:pPr marL="0" lvl="0" indent="0" algn="l" rtl="0">
              <a:lnSpc>
                <a:spcPct val="115000"/>
              </a:lnSpc>
              <a:spcBef>
                <a:spcPts val="0"/>
              </a:spcBef>
              <a:spcAft>
                <a:spcPts val="0"/>
              </a:spcAft>
              <a:buSzPts val="1400"/>
              <a:buNone/>
            </a:pPr>
            <a:r>
              <a:rPr lang="en-US" sz="1600" dirty="0">
                <a:solidFill>
                  <a:schemeClr val="dk1"/>
                </a:solidFill>
              </a:rPr>
              <a:t>Research Interests:</a:t>
            </a:r>
          </a:p>
          <a:p>
            <a:pPr marL="457200" lvl="0" indent="-330200" algn="l" rtl="0">
              <a:lnSpc>
                <a:spcPct val="115000"/>
              </a:lnSpc>
              <a:spcBef>
                <a:spcPts val="0"/>
              </a:spcBef>
              <a:spcAft>
                <a:spcPts val="0"/>
              </a:spcAft>
              <a:buClr>
                <a:schemeClr val="dk1"/>
              </a:buClr>
              <a:buSzPts val="1600"/>
              <a:buChar char="●"/>
            </a:pPr>
            <a:r>
              <a:rPr lang="en-US" sz="1600" dirty="0">
                <a:solidFill>
                  <a:schemeClr val="dk1"/>
                </a:solidFill>
              </a:rPr>
              <a:t>Analyzing the danger of using generative AI for Fake News</a:t>
            </a:r>
          </a:p>
          <a:p>
            <a:pPr indent="-330200">
              <a:buClr>
                <a:schemeClr val="dk1"/>
              </a:buClr>
              <a:buSzPts val="1600"/>
            </a:pPr>
            <a:r>
              <a:rPr lang="en-US" sz="1600" dirty="0">
                <a:solidFill>
                  <a:schemeClr val="dk1"/>
                </a:solidFill>
              </a:rPr>
              <a:t>Branching narrative project  creating “What If…” stories from Marvel movie plots.</a:t>
            </a:r>
          </a:p>
          <a:p>
            <a:pPr marL="127000" lvl="0" indent="0" algn="l" rtl="0">
              <a:lnSpc>
                <a:spcPct val="115000"/>
              </a:lnSpc>
              <a:spcBef>
                <a:spcPts val="0"/>
              </a:spcBef>
              <a:spcAft>
                <a:spcPts val="0"/>
              </a:spcAft>
              <a:buClr>
                <a:schemeClr val="dk1"/>
              </a:buClr>
              <a:buSzPts val="1600"/>
              <a:buNone/>
            </a:pPr>
            <a:endParaRPr lang="en-US" sz="1600" dirty="0">
              <a:solidFill>
                <a:schemeClr val="dk1"/>
              </a:solidFill>
            </a:endParaRPr>
          </a:p>
          <a:p>
            <a:pPr marL="0" lvl="0" indent="0" algn="l" rtl="0">
              <a:lnSpc>
                <a:spcPct val="115000"/>
              </a:lnSpc>
              <a:spcBef>
                <a:spcPts val="0"/>
              </a:spcBef>
              <a:spcAft>
                <a:spcPts val="0"/>
              </a:spcAft>
              <a:buNone/>
            </a:pPr>
            <a:r>
              <a:rPr lang="en-US" sz="1600" dirty="0">
                <a:solidFill>
                  <a:schemeClr val="dk1"/>
                </a:solidFill>
              </a:rPr>
              <a:t>Fun Facts:</a:t>
            </a:r>
          </a:p>
          <a:p>
            <a:pPr marL="457200" lvl="0" indent="-330200" algn="l" rtl="0">
              <a:lnSpc>
                <a:spcPct val="115000"/>
              </a:lnSpc>
              <a:spcBef>
                <a:spcPts val="0"/>
              </a:spcBef>
              <a:spcAft>
                <a:spcPts val="0"/>
              </a:spcAft>
              <a:buClr>
                <a:schemeClr val="dk1"/>
              </a:buClr>
              <a:buSzPts val="1600"/>
              <a:buChar char="●"/>
            </a:pPr>
            <a:r>
              <a:rPr lang="en-US" sz="1600" dirty="0">
                <a:solidFill>
                  <a:schemeClr val="dk1"/>
                </a:solidFill>
              </a:rPr>
              <a:t>I am working with the former co-instructor for this class </a:t>
            </a:r>
          </a:p>
          <a:p>
            <a:pPr marL="457200" lvl="0" indent="-330200" algn="l" rtl="0">
              <a:lnSpc>
                <a:spcPct val="115000"/>
              </a:lnSpc>
              <a:spcBef>
                <a:spcPts val="0"/>
              </a:spcBef>
              <a:spcAft>
                <a:spcPts val="0"/>
              </a:spcAft>
              <a:buClr>
                <a:schemeClr val="dk1"/>
              </a:buClr>
              <a:buSzPts val="1600"/>
              <a:buChar char="●"/>
            </a:pPr>
            <a:r>
              <a:rPr lang="en-US" sz="1600" dirty="0">
                <a:solidFill>
                  <a:schemeClr val="dk1"/>
                </a:solidFill>
              </a:rPr>
              <a:t>I love cats</a:t>
            </a:r>
            <a:endParaRPr sz="1600" dirty="0">
              <a:solidFill>
                <a:schemeClr val="dk1"/>
              </a:solidFill>
            </a:endParaRPr>
          </a:p>
        </p:txBody>
      </p:sp>
      <p:sp>
        <p:nvSpPr>
          <p:cNvPr id="95" name="Google Shape;95;g10cc4d828d4_0_0">
            <a:extLst>
              <a:ext uri="{FF2B5EF4-FFF2-40B4-BE49-F238E27FC236}">
                <a16:creationId xmlns:a16="http://schemas.microsoft.com/office/drawing/2014/main" id="{6FCBC7AC-88AA-66E3-BAE4-8FFD3B5AA645}"/>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5</a:t>
            </a:fld>
            <a:endParaRPr/>
          </a:p>
        </p:txBody>
      </p:sp>
      <p:pic>
        <p:nvPicPr>
          <p:cNvPr id="2" name="Picture 1">
            <a:extLst>
              <a:ext uri="{FF2B5EF4-FFF2-40B4-BE49-F238E27FC236}">
                <a16:creationId xmlns:a16="http://schemas.microsoft.com/office/drawing/2014/main" id="{98A60B21-0C7F-B06E-F57E-A020C4D84E77}"/>
              </a:ext>
            </a:extLst>
          </p:cNvPr>
          <p:cNvPicPr>
            <a:picLocks noChangeAspect="1"/>
          </p:cNvPicPr>
          <p:nvPr/>
        </p:nvPicPr>
        <p:blipFill>
          <a:blip r:embed="rId3"/>
          <a:stretch>
            <a:fillRect/>
          </a:stretch>
        </p:blipFill>
        <p:spPr>
          <a:xfrm>
            <a:off x="5286804" y="0"/>
            <a:ext cx="3857196" cy="5143500"/>
          </a:xfrm>
          <a:prstGeom prst="rect">
            <a:avLst/>
          </a:prstGeom>
        </p:spPr>
      </p:pic>
    </p:spTree>
    <p:extLst>
      <p:ext uri="{BB962C8B-B14F-4D97-AF65-F5344CB8AC3E}">
        <p14:creationId xmlns:p14="http://schemas.microsoft.com/office/powerpoint/2010/main" val="15339788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5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Puzzle Solutions</a:t>
            </a:r>
            <a:endParaRPr/>
          </a:p>
        </p:txBody>
      </p:sp>
      <p:sp>
        <p:nvSpPr>
          <p:cNvPr id="486" name="Google Shape;486;p5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US">
                <a:solidFill>
                  <a:srgbClr val="F2F2F2"/>
                </a:solidFill>
              </a:rPr>
              <a:t>The solutions may be arrived at through the player character’s senses or by having the player character manipulate things in the surroundings and then observe the results to determine the workings of the world.</a:t>
            </a:r>
            <a:endParaRPr/>
          </a:p>
          <a:p>
            <a:pPr marL="114300" lvl="0" indent="0" algn="l" rtl="0">
              <a:lnSpc>
                <a:spcPct val="115000"/>
              </a:lnSpc>
              <a:spcBef>
                <a:spcPts val="0"/>
              </a:spcBef>
              <a:spcAft>
                <a:spcPts val="0"/>
              </a:spcAft>
              <a:buSzPts val="1800"/>
              <a:buNone/>
            </a:pPr>
            <a:endParaRPr>
              <a:solidFill>
                <a:srgbClr val="F2F2F2"/>
              </a:solidFill>
            </a:endParaRPr>
          </a:p>
          <a:p>
            <a:pPr marL="114300" lvl="0" indent="0" algn="l" rtl="0">
              <a:lnSpc>
                <a:spcPct val="115000"/>
              </a:lnSpc>
              <a:spcBef>
                <a:spcPts val="0"/>
              </a:spcBef>
              <a:spcAft>
                <a:spcPts val="0"/>
              </a:spcAft>
              <a:buSzPts val="1800"/>
              <a:buNone/>
            </a:pPr>
            <a:r>
              <a:rPr lang="en-US">
                <a:solidFill>
                  <a:srgbClr val="F2F2F2"/>
                </a:solidFill>
              </a:rPr>
              <a:t>Most interactive fiction does not have great replay value.  You cannot simply “replay” a riddle if you know its answer.</a:t>
            </a:r>
            <a:endParaRPr/>
          </a:p>
          <a:p>
            <a:pPr marL="114300" lvl="0" indent="0" algn="l" rtl="0">
              <a:lnSpc>
                <a:spcPct val="115000"/>
              </a:lnSpc>
              <a:spcBef>
                <a:spcPts val="0"/>
              </a:spcBef>
              <a:spcAft>
                <a:spcPts val="0"/>
              </a:spcAft>
              <a:buSzPts val="1800"/>
              <a:buNone/>
            </a:pPr>
            <a:endParaRPr>
              <a:solidFill>
                <a:srgbClr val="F2F2F2"/>
              </a:solidFill>
            </a:endParaRPr>
          </a:p>
          <a:p>
            <a:pPr marL="114300" lvl="0" indent="0" algn="l" rtl="0">
              <a:lnSpc>
                <a:spcPct val="115000"/>
              </a:lnSpc>
              <a:spcBef>
                <a:spcPts val="0"/>
              </a:spcBef>
              <a:spcAft>
                <a:spcPts val="0"/>
              </a:spcAft>
              <a:buSzPts val="1800"/>
              <a:buNone/>
            </a:pPr>
            <a:r>
              <a:rPr lang="en-US">
                <a:solidFill>
                  <a:srgbClr val="F2F2F2"/>
                </a:solidFill>
              </a:rPr>
              <a:t>However, once you  learn to play a board game, the knowledge gained from playing it once game doesn’t ruin the experience of playing it again.</a:t>
            </a:r>
            <a:endParaRPr/>
          </a:p>
          <a:p>
            <a:pPr marL="114300" lvl="0" indent="0" algn="l" rtl="0">
              <a:lnSpc>
                <a:spcPct val="115000"/>
              </a:lnSpc>
              <a:spcBef>
                <a:spcPts val="0"/>
              </a:spcBef>
              <a:spcAft>
                <a:spcPts val="0"/>
              </a:spcAft>
              <a:buSzPts val="1800"/>
              <a:buNone/>
            </a:pPr>
            <a:endParaRPr>
              <a:solidFill>
                <a:srgbClr val="F2F2F2"/>
              </a:solidFill>
            </a:endParaRPr>
          </a:p>
          <a:p>
            <a:pPr marL="457200" lvl="0" indent="-228600" algn="l" rtl="0">
              <a:lnSpc>
                <a:spcPct val="115000"/>
              </a:lnSpc>
              <a:spcBef>
                <a:spcPts val="0"/>
              </a:spcBef>
              <a:spcAft>
                <a:spcPts val="0"/>
              </a:spcAft>
              <a:buSzPts val="1800"/>
              <a:buNone/>
            </a:pPr>
            <a:endParaRPr>
              <a:solidFill>
                <a:srgbClr val="F2F2F2"/>
              </a:solidFill>
            </a:endParaRPr>
          </a:p>
        </p:txBody>
      </p:sp>
      <p:sp>
        <p:nvSpPr>
          <p:cNvPr id="487" name="Google Shape;487;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5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Zork’s diamond machine</a:t>
            </a:r>
            <a:endParaRPr/>
          </a:p>
        </p:txBody>
      </p:sp>
      <p:sp>
        <p:nvSpPr>
          <p:cNvPr id="493" name="Google Shape;493;p5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US">
                <a:solidFill>
                  <a:schemeClr val="dk1"/>
                </a:solidFill>
              </a:rPr>
              <a:t>In the coal mine, the player character finds a machine with a tiny slot in the top of it. What this machine does, and how to turn it on, is unclear. </a:t>
            </a:r>
            <a:endParaRPr>
              <a:solidFill>
                <a:schemeClr val="dk1"/>
              </a:solidFill>
            </a:endParaRPr>
          </a:p>
          <a:p>
            <a:pPr marL="114300" lvl="0" indent="0" algn="l" rtl="0">
              <a:lnSpc>
                <a:spcPct val="115000"/>
              </a:lnSpc>
              <a:spcBef>
                <a:spcPts val="0"/>
              </a:spcBef>
              <a:spcAft>
                <a:spcPts val="0"/>
              </a:spcAft>
              <a:buSzPts val="1800"/>
              <a:buNone/>
            </a:pPr>
            <a:endParaRPr>
              <a:solidFill>
                <a:schemeClr val="dk1"/>
              </a:solidFill>
            </a:endParaRPr>
          </a:p>
          <a:p>
            <a:pPr marL="114300" lvl="0" indent="0" algn="l" rtl="0">
              <a:lnSpc>
                <a:spcPct val="115000"/>
              </a:lnSpc>
              <a:spcBef>
                <a:spcPts val="0"/>
              </a:spcBef>
              <a:spcAft>
                <a:spcPts val="0"/>
              </a:spcAft>
              <a:buSzPts val="1800"/>
              <a:buNone/>
            </a:pPr>
            <a:r>
              <a:rPr lang="en-US">
                <a:solidFill>
                  <a:schemeClr val="dk1"/>
                </a:solidFill>
              </a:rPr>
              <a:t>The solution is to put some coal into the machine, and then turn on the machine using the screwdriver. This results in the coal being compressed with great force producing a diamond. </a:t>
            </a:r>
            <a:br>
              <a:rPr lang="en-US">
                <a:solidFill>
                  <a:schemeClr val="dk1"/>
                </a:solidFill>
              </a:rPr>
            </a:br>
            <a:endParaRPr>
              <a:solidFill>
                <a:schemeClr val="dk1"/>
              </a:solidFill>
            </a:endParaRPr>
          </a:p>
          <a:p>
            <a:pPr marL="114300" lvl="0" indent="0" algn="l" rtl="0">
              <a:lnSpc>
                <a:spcPct val="115000"/>
              </a:lnSpc>
              <a:spcBef>
                <a:spcPts val="0"/>
              </a:spcBef>
              <a:spcAft>
                <a:spcPts val="0"/>
              </a:spcAft>
              <a:buSzPts val="1800"/>
              <a:buNone/>
            </a:pPr>
            <a:r>
              <a:rPr lang="en-US">
                <a:solidFill>
                  <a:schemeClr val="dk1"/>
                </a:solidFill>
              </a:rPr>
              <a:t>The player can act as scientist and put anything inside, then observe the results.</a:t>
            </a:r>
            <a:endParaRPr>
              <a:solidFill>
                <a:schemeClr val="dk1"/>
              </a:solidFill>
            </a:endParaRPr>
          </a:p>
        </p:txBody>
      </p:sp>
      <p:sp>
        <p:nvSpPr>
          <p:cNvPr id="494" name="Google Shape;494;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8"/>
        <p:cNvGrpSpPr/>
        <p:nvPr/>
      </p:nvGrpSpPr>
      <p:grpSpPr>
        <a:xfrm>
          <a:off x="0" y="0"/>
          <a:ext cx="0" cy="0"/>
          <a:chOff x="0" y="0"/>
          <a:chExt cx="0" cy="0"/>
        </a:xfrm>
      </p:grpSpPr>
      <p:sp>
        <p:nvSpPr>
          <p:cNvPr id="499" name="Google Shape;499;p5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90000"/>
              </a:lnSpc>
              <a:spcBef>
                <a:spcPts val="0"/>
              </a:spcBef>
              <a:spcAft>
                <a:spcPts val="0"/>
              </a:spcAft>
              <a:buSzPts val="2800"/>
              <a:buNone/>
            </a:pPr>
            <a:r>
              <a:rPr lang="en-US"/>
              <a:t>Guess the Verb</a:t>
            </a:r>
            <a:endParaRPr/>
          </a:p>
        </p:txBody>
      </p:sp>
      <p:sp>
        <p:nvSpPr>
          <p:cNvPr id="500" name="Google Shape;500;p5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114300" lvl="0" indent="0" algn="l" rtl="0">
              <a:lnSpc>
                <a:spcPct val="105000"/>
              </a:lnSpc>
              <a:spcBef>
                <a:spcPts val="0"/>
              </a:spcBef>
              <a:spcAft>
                <a:spcPts val="0"/>
              </a:spcAft>
              <a:buSzPts val="1800"/>
              <a:buNone/>
            </a:pPr>
            <a:r>
              <a:rPr lang="en-US" sz="1700">
                <a:solidFill>
                  <a:srgbClr val="F2F2F2"/>
                </a:solidFill>
              </a:rPr>
              <a:t>A few puzzles require the player “guess the verb” and perform an action that would not be obvious from the commands available. The game's parser does not understand unless the player uses a particular way to phrase the command (sometimes non-obvious).</a:t>
            </a:r>
            <a:endParaRPr/>
          </a:p>
          <a:p>
            <a:pPr marL="114300" lvl="0" indent="0" algn="l" rtl="0">
              <a:lnSpc>
                <a:spcPct val="105000"/>
              </a:lnSpc>
              <a:spcBef>
                <a:spcPts val="600"/>
              </a:spcBef>
              <a:spcAft>
                <a:spcPts val="0"/>
              </a:spcAft>
              <a:buSzPts val="1800"/>
              <a:buNone/>
            </a:pPr>
            <a:endParaRPr sz="1700">
              <a:solidFill>
                <a:srgbClr val="F2F2F2"/>
              </a:solidFill>
            </a:endParaRPr>
          </a:p>
          <a:p>
            <a:pPr marL="114300" lvl="0" indent="0" algn="l" rtl="0">
              <a:lnSpc>
                <a:spcPct val="105000"/>
              </a:lnSpc>
              <a:spcBef>
                <a:spcPts val="600"/>
              </a:spcBef>
              <a:spcAft>
                <a:spcPts val="600"/>
              </a:spcAft>
              <a:buSzPts val="1800"/>
              <a:buNone/>
            </a:pPr>
            <a:r>
              <a:rPr lang="en-US" sz="1700">
                <a:solidFill>
                  <a:srgbClr val="F2F2F2"/>
                </a:solidFill>
              </a:rPr>
              <a:t>For example, if there is a crate to be opened with a crowbar and the only way to open it is to "</a:t>
            </a:r>
            <a:r>
              <a:rPr lang="en-US" sz="1700" b="1">
                <a:solidFill>
                  <a:srgbClr val="F2F2F2"/>
                </a:solidFill>
              </a:rPr>
              <a:t>pry crate with crowbar</a:t>
            </a:r>
            <a:r>
              <a:rPr lang="en-US" sz="1700">
                <a:solidFill>
                  <a:srgbClr val="F2F2F2"/>
                </a:solidFill>
              </a:rPr>
              <a:t>", other actions like "</a:t>
            </a:r>
            <a:r>
              <a:rPr lang="en-US" sz="1700" b="1">
                <a:solidFill>
                  <a:srgbClr val="F2F2F2"/>
                </a:solidFill>
              </a:rPr>
              <a:t>open crate with crowbar</a:t>
            </a:r>
            <a:r>
              <a:rPr lang="en-US" sz="1700">
                <a:solidFill>
                  <a:srgbClr val="F2F2F2"/>
                </a:solidFill>
              </a:rPr>
              <a:t>" give a misleading response.  Usually this is a deficiency in the parser.</a:t>
            </a:r>
            <a:br>
              <a:rPr lang="en-US" sz="1700">
                <a:solidFill>
                  <a:srgbClr val="F2F2F2"/>
                </a:solidFill>
              </a:rPr>
            </a:br>
            <a:br>
              <a:rPr lang="en-US" sz="1700">
                <a:solidFill>
                  <a:srgbClr val="F2F2F2"/>
                </a:solidFill>
              </a:rPr>
            </a:br>
            <a:r>
              <a:rPr lang="en-US" sz="1700">
                <a:solidFill>
                  <a:srgbClr val="F2F2F2"/>
                </a:solidFill>
              </a:rPr>
              <a:t>Some games like Ad Verbum by Nick Montfort intentionally include guess-the-verb puzzles to good effect in contexts where the puzzles are explicitly about language.</a:t>
            </a:r>
            <a:endParaRPr/>
          </a:p>
        </p:txBody>
      </p:sp>
      <p:sp>
        <p:nvSpPr>
          <p:cNvPr id="501" name="Google Shape;501;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4"/>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Writing Style</a:t>
            </a:r>
            <a:endParaRPr dirty="0"/>
          </a:p>
        </p:txBody>
      </p:sp>
      <p:sp>
        <p:nvSpPr>
          <p:cNvPr id="134" name="Google Shape;134;p24"/>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35" name="Google Shape;135;p2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spcAft>
                <a:spcPts val="1600"/>
              </a:spcAft>
              <a:buNone/>
            </a:pPr>
            <a:r>
              <a:rPr lang="en-US" dirty="0"/>
              <a:t>Interactive fiction features two distinct modes of writing: the player input and the game output.</a:t>
            </a:r>
          </a:p>
          <a:p>
            <a:pPr marL="0" lvl="0" indent="0">
              <a:spcAft>
                <a:spcPts val="1600"/>
              </a:spcAft>
              <a:buNone/>
            </a:pPr>
            <a:r>
              <a:rPr lang="en-US" dirty="0"/>
              <a:t>Player input is expected to be in simple </a:t>
            </a:r>
            <a:r>
              <a:rPr lang="en-US" b="1" dirty="0"/>
              <a:t>command form </a:t>
            </a:r>
            <a:r>
              <a:rPr lang="en-US" dirty="0"/>
              <a:t>(in linguistics, these are called </a:t>
            </a:r>
            <a:r>
              <a:rPr lang="en-US" b="1" dirty="0"/>
              <a:t>imperative sentences</a:t>
            </a:r>
            <a:r>
              <a:rPr lang="en-US" dirty="0"/>
              <a:t>).</a:t>
            </a:r>
          </a:p>
          <a:p>
            <a:pPr marL="0" lvl="0" indent="0">
              <a:spcAft>
                <a:spcPts val="1600"/>
              </a:spcAft>
              <a:buNone/>
            </a:pPr>
            <a:r>
              <a:rPr lang="en-US" dirty="0"/>
              <a:t>&gt; look in tea chest</a:t>
            </a:r>
            <a:endParaRPr dirty="0"/>
          </a:p>
        </p:txBody>
      </p:sp>
    </p:spTree>
    <p:extLst>
      <p:ext uri="{BB962C8B-B14F-4D97-AF65-F5344CB8AC3E}">
        <p14:creationId xmlns:p14="http://schemas.microsoft.com/office/powerpoint/2010/main" val="33836180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60D63-08AC-EC4F-9FE8-60557AEAEE72}"/>
              </a:ext>
            </a:extLst>
          </p:cNvPr>
          <p:cNvSpPr>
            <a:spLocks noGrp="1"/>
          </p:cNvSpPr>
          <p:nvPr>
            <p:ph type="title"/>
          </p:nvPr>
        </p:nvSpPr>
        <p:spPr>
          <a:xfrm>
            <a:off x="311700" y="1106125"/>
            <a:ext cx="8520600" cy="1963500"/>
          </a:xfrm>
          <a:prstGeom prst="rect">
            <a:avLst/>
          </a:prstGeom>
          <a:noFill/>
          <a:ln>
            <a:noFill/>
          </a:ln>
        </p:spPr>
        <p:txBody>
          <a:bodyPr wrap="square" anchor="b">
            <a:normAutofit/>
          </a:bodyPr>
          <a:lstStyle/>
          <a:p>
            <a:pPr>
              <a:lnSpc>
                <a:spcPct val="90000"/>
              </a:lnSpc>
            </a:pPr>
            <a:r>
              <a:rPr lang="en-US" sz="3000" dirty="0"/>
              <a:t>“That was the first place you tried, hours and hours ago now, and there’s nothing there but that boring old book. You pick it up anyway, bored as you are.” –Graham Nelson </a:t>
            </a:r>
            <a:r>
              <a:rPr lang="en-US" sz="3000" i="1" dirty="0"/>
              <a:t>Curses </a:t>
            </a:r>
            <a:r>
              <a:rPr lang="en-US" sz="3000" dirty="0"/>
              <a:t>(1993)</a:t>
            </a:r>
            <a:endParaRPr lang="en-US" sz="3000" i="1" dirty="0"/>
          </a:p>
        </p:txBody>
      </p:sp>
      <p:sp>
        <p:nvSpPr>
          <p:cNvPr id="3" name="Text Placeholder 2">
            <a:extLst>
              <a:ext uri="{FF2B5EF4-FFF2-40B4-BE49-F238E27FC236}">
                <a16:creationId xmlns:a16="http://schemas.microsoft.com/office/drawing/2014/main" id="{0999B27B-A5A1-4947-A2A2-18F63F0AC2D5}"/>
              </a:ext>
            </a:extLst>
          </p:cNvPr>
          <p:cNvSpPr>
            <a:spLocks noGrp="1"/>
          </p:cNvSpPr>
          <p:nvPr>
            <p:ph type="body" idx="1"/>
          </p:nvPr>
        </p:nvSpPr>
        <p:spPr>
          <a:xfrm>
            <a:off x="311700" y="3152225"/>
            <a:ext cx="8520600" cy="1300800"/>
          </a:xfrm>
          <a:prstGeom prst="rect">
            <a:avLst/>
          </a:prstGeom>
          <a:noFill/>
          <a:ln>
            <a:noFill/>
          </a:ln>
        </p:spPr>
        <p:txBody>
          <a:bodyPr wrap="square" anchor="t">
            <a:normAutofit/>
          </a:bodyPr>
          <a:lstStyle/>
          <a:p>
            <a:pPr marL="114300" indent="0">
              <a:spcAft>
                <a:spcPts val="600"/>
              </a:spcAft>
              <a:buNone/>
            </a:pPr>
            <a:r>
              <a:rPr lang="en-US" b="1" dirty="0"/>
              <a:t>Second-Person - </a:t>
            </a:r>
            <a:r>
              <a:rPr lang="en-US" dirty="0"/>
              <a:t>The responses from the game are usually written using second-person pronouns like “you.” They also tend to be in present tense. </a:t>
            </a:r>
          </a:p>
        </p:txBody>
      </p:sp>
    </p:spTree>
    <p:extLst>
      <p:ext uri="{BB962C8B-B14F-4D97-AF65-F5344CB8AC3E}">
        <p14:creationId xmlns:p14="http://schemas.microsoft.com/office/powerpoint/2010/main" val="9197105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60D63-08AC-EC4F-9FE8-60557AEAEE72}"/>
              </a:ext>
            </a:extLst>
          </p:cNvPr>
          <p:cNvSpPr>
            <a:spLocks noGrp="1"/>
          </p:cNvSpPr>
          <p:nvPr>
            <p:ph type="title"/>
          </p:nvPr>
        </p:nvSpPr>
        <p:spPr>
          <a:xfrm>
            <a:off x="311700" y="1106125"/>
            <a:ext cx="8520600" cy="1963500"/>
          </a:xfrm>
          <a:prstGeom prst="rect">
            <a:avLst/>
          </a:prstGeom>
          <a:noFill/>
          <a:ln>
            <a:noFill/>
          </a:ln>
        </p:spPr>
        <p:txBody>
          <a:bodyPr wrap="square" anchor="b">
            <a:normAutofit/>
          </a:bodyPr>
          <a:lstStyle/>
          <a:p>
            <a:pPr>
              <a:lnSpc>
                <a:spcPct val="90000"/>
              </a:lnSpc>
            </a:pPr>
            <a:r>
              <a:rPr lang="en-US" sz="3000" dirty="0"/>
              <a:t> "I could not unlove him now, merely because I found that he had ceased to notice me." </a:t>
            </a:r>
            <a:br>
              <a:rPr lang="en-US" sz="3000" dirty="0"/>
            </a:br>
            <a:r>
              <a:rPr lang="en-US" sz="3000" i="1" dirty="0"/>
              <a:t>– </a:t>
            </a:r>
            <a:r>
              <a:rPr lang="en-US" sz="3000" dirty="0"/>
              <a:t>Charlotte Brontë's </a:t>
            </a:r>
            <a:r>
              <a:rPr lang="en-US" sz="3000" i="1" dirty="0"/>
              <a:t>Jane Eyre </a:t>
            </a:r>
            <a:r>
              <a:rPr lang="en-US" sz="3000" dirty="0"/>
              <a:t>(1847)</a:t>
            </a:r>
          </a:p>
        </p:txBody>
      </p:sp>
      <p:sp>
        <p:nvSpPr>
          <p:cNvPr id="3" name="Text Placeholder 2">
            <a:extLst>
              <a:ext uri="{FF2B5EF4-FFF2-40B4-BE49-F238E27FC236}">
                <a16:creationId xmlns:a16="http://schemas.microsoft.com/office/drawing/2014/main" id="{0999B27B-A5A1-4947-A2A2-18F63F0AC2D5}"/>
              </a:ext>
            </a:extLst>
          </p:cNvPr>
          <p:cNvSpPr>
            <a:spLocks noGrp="1"/>
          </p:cNvSpPr>
          <p:nvPr>
            <p:ph type="body" idx="1"/>
          </p:nvPr>
        </p:nvSpPr>
        <p:spPr>
          <a:xfrm>
            <a:off x="311700" y="3152225"/>
            <a:ext cx="8520600" cy="1300800"/>
          </a:xfrm>
          <a:prstGeom prst="rect">
            <a:avLst/>
          </a:prstGeom>
          <a:noFill/>
          <a:ln>
            <a:noFill/>
          </a:ln>
        </p:spPr>
        <p:txBody>
          <a:bodyPr wrap="square" anchor="t">
            <a:normAutofit fontScale="92500" lnSpcReduction="20000"/>
          </a:bodyPr>
          <a:lstStyle/>
          <a:p>
            <a:pPr marL="114300" indent="0">
              <a:spcAft>
                <a:spcPts val="600"/>
              </a:spcAft>
              <a:buNone/>
            </a:pPr>
            <a:r>
              <a:rPr lang="en-US" b="1" dirty="0"/>
              <a:t>First-person – </a:t>
            </a:r>
            <a:r>
              <a:rPr lang="en-US" dirty="0"/>
              <a:t>A first-person narrative is a mode of storytelling in which a narrator relays events from their own point of view using the first-person pronouns "I" or "we”.  The narrator is the protagonist, or retelling events that they witnessed. </a:t>
            </a:r>
            <a:br>
              <a:rPr lang="en-US" dirty="0"/>
            </a:br>
            <a:endParaRPr lang="en-US" dirty="0"/>
          </a:p>
        </p:txBody>
      </p:sp>
    </p:spTree>
    <p:extLst>
      <p:ext uri="{BB962C8B-B14F-4D97-AF65-F5344CB8AC3E}">
        <p14:creationId xmlns:p14="http://schemas.microsoft.com/office/powerpoint/2010/main" val="30850715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60D63-08AC-EC4F-9FE8-60557AEAEE72}"/>
              </a:ext>
            </a:extLst>
          </p:cNvPr>
          <p:cNvSpPr>
            <a:spLocks noGrp="1"/>
          </p:cNvSpPr>
          <p:nvPr>
            <p:ph type="title"/>
          </p:nvPr>
        </p:nvSpPr>
        <p:spPr>
          <a:xfrm>
            <a:off x="311700" y="1106125"/>
            <a:ext cx="8520600" cy="1963500"/>
          </a:xfrm>
          <a:prstGeom prst="rect">
            <a:avLst/>
          </a:prstGeom>
          <a:noFill/>
          <a:ln>
            <a:noFill/>
          </a:ln>
        </p:spPr>
        <p:txBody>
          <a:bodyPr wrap="square" anchor="b">
            <a:normAutofit fontScale="90000"/>
          </a:bodyPr>
          <a:lstStyle/>
          <a:p>
            <a:pPr>
              <a:lnSpc>
                <a:spcPct val="90000"/>
              </a:lnSpc>
            </a:pPr>
            <a:r>
              <a:rPr lang="en-US" sz="3000" dirty="0"/>
              <a:t>"You are not the kind of guy who would be at a place like this at this time of the morning. But here you are, and you cannot say that the terrain is entirely unfamiliar, although the details are fuzzy.”</a:t>
            </a:r>
            <a:br>
              <a:rPr lang="en-US" sz="3000" dirty="0"/>
            </a:br>
            <a:r>
              <a:rPr lang="en-US" sz="3000" dirty="0"/>
              <a:t>Jay </a:t>
            </a:r>
            <a:r>
              <a:rPr lang="en-US" sz="3000" dirty="0" err="1"/>
              <a:t>McInerney's</a:t>
            </a:r>
            <a:r>
              <a:rPr lang="en-US" sz="3000" dirty="0"/>
              <a:t> </a:t>
            </a:r>
            <a:r>
              <a:rPr lang="en-US" sz="3000" i="1" dirty="0"/>
              <a:t>Bright Lights, Big City </a:t>
            </a:r>
            <a:r>
              <a:rPr lang="en-US" sz="3000" dirty="0"/>
              <a:t>(1984)</a:t>
            </a:r>
          </a:p>
        </p:txBody>
      </p:sp>
      <p:sp>
        <p:nvSpPr>
          <p:cNvPr id="3" name="Text Placeholder 2">
            <a:extLst>
              <a:ext uri="{FF2B5EF4-FFF2-40B4-BE49-F238E27FC236}">
                <a16:creationId xmlns:a16="http://schemas.microsoft.com/office/drawing/2014/main" id="{0999B27B-A5A1-4947-A2A2-18F63F0AC2D5}"/>
              </a:ext>
            </a:extLst>
          </p:cNvPr>
          <p:cNvSpPr>
            <a:spLocks noGrp="1"/>
          </p:cNvSpPr>
          <p:nvPr>
            <p:ph type="body" idx="1"/>
          </p:nvPr>
        </p:nvSpPr>
        <p:spPr>
          <a:xfrm>
            <a:off x="311700" y="3152225"/>
            <a:ext cx="8520600" cy="1300800"/>
          </a:xfrm>
          <a:prstGeom prst="rect">
            <a:avLst/>
          </a:prstGeom>
          <a:noFill/>
          <a:ln>
            <a:noFill/>
          </a:ln>
        </p:spPr>
        <p:txBody>
          <a:bodyPr wrap="square" anchor="t">
            <a:normAutofit/>
          </a:bodyPr>
          <a:lstStyle/>
          <a:p>
            <a:pPr marL="114300" indent="0">
              <a:spcAft>
                <a:spcPts val="600"/>
              </a:spcAft>
              <a:buNone/>
            </a:pPr>
            <a:r>
              <a:rPr lang="en-US" b="1" dirty="0"/>
              <a:t>Second-Person </a:t>
            </a:r>
            <a:r>
              <a:rPr lang="en-US" dirty="0"/>
              <a:t>– The reader is character within the story. This is done with the use of second-person pronouns like </a:t>
            </a:r>
            <a:r>
              <a:rPr lang="en-US" i="1" dirty="0"/>
              <a:t>you</a:t>
            </a:r>
            <a:r>
              <a:rPr lang="en-US" dirty="0"/>
              <a:t>. Stories and novels in second person are comparatively uncommon.</a:t>
            </a:r>
          </a:p>
        </p:txBody>
      </p:sp>
    </p:spTree>
    <p:extLst>
      <p:ext uri="{BB962C8B-B14F-4D97-AF65-F5344CB8AC3E}">
        <p14:creationId xmlns:p14="http://schemas.microsoft.com/office/powerpoint/2010/main" val="33791263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60D63-08AC-EC4F-9FE8-60557AEAEE72}"/>
              </a:ext>
            </a:extLst>
          </p:cNvPr>
          <p:cNvSpPr>
            <a:spLocks noGrp="1"/>
          </p:cNvSpPr>
          <p:nvPr>
            <p:ph type="title"/>
          </p:nvPr>
        </p:nvSpPr>
        <p:spPr>
          <a:xfrm>
            <a:off x="311700" y="1106125"/>
            <a:ext cx="8520600" cy="1963500"/>
          </a:xfrm>
          <a:prstGeom prst="rect">
            <a:avLst/>
          </a:prstGeom>
          <a:noFill/>
          <a:ln>
            <a:noFill/>
          </a:ln>
        </p:spPr>
        <p:txBody>
          <a:bodyPr wrap="square" anchor="b">
            <a:normAutofit fontScale="90000"/>
          </a:bodyPr>
          <a:lstStyle/>
          <a:p>
            <a:pPr>
              <a:lnSpc>
                <a:spcPct val="90000"/>
              </a:lnSpc>
            </a:pPr>
            <a:r>
              <a:rPr lang="en-US" sz="3000" dirty="0"/>
              <a:t> "There was a table and the March Hare and the Hatter were having tea at it: a Dormouse was sitting between them, and the other two were using it as a cushion..." </a:t>
            </a:r>
            <a:br>
              <a:rPr lang="en-US" sz="3000" dirty="0"/>
            </a:br>
            <a:r>
              <a:rPr lang="en-US" sz="3000" i="1" dirty="0"/>
              <a:t>– Alice’s Adventures in Wonderland </a:t>
            </a:r>
            <a:r>
              <a:rPr lang="en-US" sz="3000" dirty="0"/>
              <a:t>(1865)</a:t>
            </a:r>
          </a:p>
        </p:txBody>
      </p:sp>
      <p:sp>
        <p:nvSpPr>
          <p:cNvPr id="3" name="Text Placeholder 2">
            <a:extLst>
              <a:ext uri="{FF2B5EF4-FFF2-40B4-BE49-F238E27FC236}">
                <a16:creationId xmlns:a16="http://schemas.microsoft.com/office/drawing/2014/main" id="{0999B27B-A5A1-4947-A2A2-18F63F0AC2D5}"/>
              </a:ext>
            </a:extLst>
          </p:cNvPr>
          <p:cNvSpPr>
            <a:spLocks noGrp="1"/>
          </p:cNvSpPr>
          <p:nvPr>
            <p:ph type="body" idx="1"/>
          </p:nvPr>
        </p:nvSpPr>
        <p:spPr>
          <a:xfrm>
            <a:off x="311700" y="3152225"/>
            <a:ext cx="8520600" cy="1300800"/>
          </a:xfrm>
          <a:prstGeom prst="rect">
            <a:avLst/>
          </a:prstGeom>
          <a:noFill/>
          <a:ln>
            <a:noFill/>
          </a:ln>
        </p:spPr>
        <p:txBody>
          <a:bodyPr wrap="square" anchor="t">
            <a:normAutofit/>
          </a:bodyPr>
          <a:lstStyle/>
          <a:p>
            <a:pPr marL="114300" indent="0">
              <a:spcAft>
                <a:spcPts val="600"/>
              </a:spcAft>
              <a:buNone/>
            </a:pPr>
            <a:r>
              <a:rPr lang="en-US" b="1" dirty="0"/>
              <a:t>Third-Person</a:t>
            </a:r>
            <a:r>
              <a:rPr lang="en-US" dirty="0"/>
              <a:t> – All characters are referred to with third person pronouns like he, she, or. This makes it clear that the narrator is an uninvolved entity who conveys the story but is not a character in it.</a:t>
            </a:r>
          </a:p>
        </p:txBody>
      </p:sp>
    </p:spTree>
    <p:extLst>
      <p:ext uri="{BB962C8B-B14F-4D97-AF65-F5344CB8AC3E}">
        <p14:creationId xmlns:p14="http://schemas.microsoft.com/office/powerpoint/2010/main" val="3411798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g10acde283df_1_22"/>
          <p:cNvSpPr txBox="1">
            <a:spLocks noGrp="1"/>
          </p:cNvSpPr>
          <p:nvPr>
            <p:ph type="title"/>
          </p:nvPr>
        </p:nvSpPr>
        <p:spPr>
          <a:xfrm>
            <a:off x="265500" y="1233175"/>
            <a:ext cx="4045200" cy="1482300"/>
          </a:xfrm>
        </p:spPr>
        <p:txBody>
          <a:bodyPr spcFirstLastPara="1" wrap="square" lIns="91425" tIns="91425" rIns="91425" bIns="91425" anchor="b" anchorCtr="0">
            <a:normAutofit/>
          </a:bodyPr>
          <a:lstStyle/>
          <a:p>
            <a:pPr marL="0" lvl="0" indent="0" rtl="0">
              <a:spcBef>
                <a:spcPts val="0"/>
              </a:spcBef>
              <a:spcAft>
                <a:spcPts val="0"/>
              </a:spcAft>
              <a:buNone/>
            </a:pPr>
            <a:r>
              <a:rPr lang="en-US"/>
              <a:t>IF Summary</a:t>
            </a:r>
          </a:p>
        </p:txBody>
      </p:sp>
      <p:sp>
        <p:nvSpPr>
          <p:cNvPr id="513" name="Subtitle 2">
            <a:extLst>
              <a:ext uri="{FF2B5EF4-FFF2-40B4-BE49-F238E27FC236}">
                <a16:creationId xmlns:a16="http://schemas.microsoft.com/office/drawing/2014/main" id="{0DCD4720-B4AD-6C9F-4E94-66FDFE3B9E89}"/>
              </a:ext>
            </a:extLst>
          </p:cNvPr>
          <p:cNvSpPr>
            <a:spLocks noGrp="1"/>
          </p:cNvSpPr>
          <p:nvPr>
            <p:ph type="subTitle" idx="1"/>
          </p:nvPr>
        </p:nvSpPr>
        <p:spPr>
          <a:xfrm>
            <a:off x="265500" y="2803075"/>
            <a:ext cx="4045200" cy="1235100"/>
          </a:xfrm>
        </p:spPr>
        <p:txBody>
          <a:bodyPr/>
          <a:lstStyle/>
          <a:p>
            <a:endParaRPr lang="en-US"/>
          </a:p>
        </p:txBody>
      </p:sp>
      <p:sp>
        <p:nvSpPr>
          <p:cNvPr id="507" name="Google Shape;507;g10acde283df_1_22"/>
          <p:cNvSpPr txBox="1">
            <a:spLocks noGrp="1"/>
          </p:cNvSpPr>
          <p:nvPr>
            <p:ph type="body" idx="2"/>
          </p:nvPr>
        </p:nvSpPr>
        <p:spPr>
          <a:xfrm>
            <a:off x="4939500" y="724200"/>
            <a:ext cx="3837000" cy="3695100"/>
          </a:xfrm>
        </p:spPr>
        <p:txBody>
          <a:bodyPr spcFirstLastPara="1" wrap="square" lIns="91425" tIns="91425" rIns="91425" bIns="91425" anchor="ctr" anchorCtr="0">
            <a:normAutofit/>
          </a:bodyPr>
          <a:lstStyle/>
          <a:p>
            <a:pPr marL="457200" lvl="0" indent="-342900" rtl="0">
              <a:spcBef>
                <a:spcPts val="0"/>
              </a:spcBef>
              <a:spcAft>
                <a:spcPts val="600"/>
              </a:spcAft>
              <a:buClr>
                <a:schemeClr val="dk1"/>
              </a:buClr>
              <a:buSzPts val="1800"/>
              <a:buAutoNum type="arabicPeriod"/>
            </a:pPr>
            <a:r>
              <a:rPr lang="en-US"/>
              <a:t>What’s the difference between TTRPGs like D&amp;D and Choose-Your-Own-Adventure games?</a:t>
            </a:r>
          </a:p>
          <a:p>
            <a:pPr marL="457200" lvl="0" indent="-342900" rtl="0">
              <a:spcBef>
                <a:spcPts val="0"/>
              </a:spcBef>
              <a:spcAft>
                <a:spcPts val="600"/>
              </a:spcAft>
              <a:buClr>
                <a:schemeClr val="dk1"/>
              </a:buClr>
              <a:buSzPts val="1800"/>
              <a:buAutoNum type="arabicPeriod"/>
            </a:pPr>
            <a:r>
              <a:rPr lang="en-US"/>
              <a:t>Why were IF commands so simple?</a:t>
            </a:r>
          </a:p>
          <a:p>
            <a:pPr marL="457200" lvl="0" indent="-342900" rtl="0">
              <a:spcBef>
                <a:spcPts val="0"/>
              </a:spcBef>
              <a:spcAft>
                <a:spcPts val="600"/>
              </a:spcAft>
              <a:buClr>
                <a:schemeClr val="dk1"/>
              </a:buClr>
              <a:buSzPts val="1800"/>
              <a:buAutoNum type="arabicPeriod"/>
            </a:pPr>
            <a:r>
              <a:rPr lang="en-US"/>
              <a:t>What makes IF games hard to win?</a:t>
            </a:r>
          </a:p>
        </p:txBody>
      </p:sp>
      <p:sp>
        <p:nvSpPr>
          <p:cNvPr id="508" name="Google Shape;508;g10acde283df_1_22"/>
          <p:cNvSpPr txBox="1">
            <a:spLocks noGrp="1"/>
          </p:cNvSpPr>
          <p:nvPr>
            <p:ph type="sldNum" idx="12"/>
          </p:nvPr>
        </p:nvSpPr>
        <p:spPr>
          <a:xfrm>
            <a:off x="8472458" y="4663217"/>
            <a:ext cx="548700" cy="393600"/>
          </a:xfrm>
        </p:spPr>
        <p:txBody>
          <a:bodyPr spcFirstLastPara="1" wrap="square" lIns="91425" tIns="91425" rIns="91425" bIns="91425" anchor="ctr" anchorCtr="0">
            <a:normAutofit/>
          </a:bodyPr>
          <a:lstStyle/>
          <a:p>
            <a:pPr marL="0" lvl="0" indent="0" rtl="0">
              <a:lnSpc>
                <a:spcPct val="90000"/>
              </a:lnSpc>
              <a:spcBef>
                <a:spcPts val="0"/>
              </a:spcBef>
              <a:spcAft>
                <a:spcPts val="600"/>
              </a:spcAft>
              <a:buClr>
                <a:srgbClr val="000000"/>
              </a:buClr>
              <a:buSzPts val="1000"/>
              <a:buFont typeface="Arial"/>
              <a:buNone/>
            </a:pPr>
            <a:fld id="{00000000-1234-1234-1234-123412341234}" type="slidenum">
              <a:rPr lang="en-US" sz="900"/>
              <a:pPr marL="0" lvl="0" indent="0" rtl="0">
                <a:lnSpc>
                  <a:spcPct val="90000"/>
                </a:lnSpc>
                <a:spcBef>
                  <a:spcPts val="0"/>
                </a:spcBef>
                <a:spcAft>
                  <a:spcPts val="600"/>
                </a:spcAft>
                <a:buClr>
                  <a:srgbClr val="000000"/>
                </a:buClr>
                <a:buSzPts val="1000"/>
                <a:buFont typeface="Arial"/>
                <a:buNone/>
              </a:pPr>
              <a:t>58</a:t>
            </a:fld>
            <a:endParaRPr lang="en-US" sz="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4"/>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Stories</a:t>
            </a:r>
            <a:endParaRPr dirty="0"/>
          </a:p>
        </p:txBody>
      </p:sp>
      <p:sp>
        <p:nvSpPr>
          <p:cNvPr id="134" name="Google Shape;134;p24"/>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35" name="Google Shape;135;p2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US" dirty="0"/>
              <a:t>What kind of stories are possible in interactive fiction?  Can they be high-brow literature?</a:t>
            </a:r>
            <a:endParaRPr dirty="0"/>
          </a:p>
        </p:txBody>
      </p:sp>
    </p:spTree>
    <p:extLst>
      <p:ext uri="{BB962C8B-B14F-4D97-AF65-F5344CB8AC3E}">
        <p14:creationId xmlns:p14="http://schemas.microsoft.com/office/powerpoint/2010/main" val="1673587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6"/>
        <p:cNvGrpSpPr/>
        <p:nvPr/>
      </p:nvGrpSpPr>
      <p:grpSpPr>
        <a:xfrm>
          <a:off x="0" y="0"/>
          <a:ext cx="0" cy="0"/>
          <a:chOff x="0" y="0"/>
          <a:chExt cx="0" cy="0"/>
        </a:xfrm>
      </p:grpSpPr>
      <p:sp>
        <p:nvSpPr>
          <p:cNvPr id="117" name="Google Shape;117;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90000"/>
              </a:lnSpc>
              <a:spcBef>
                <a:spcPts val="0"/>
              </a:spcBef>
              <a:spcAft>
                <a:spcPts val="0"/>
              </a:spcAft>
              <a:buSzPts val="2800"/>
              <a:buNone/>
            </a:pPr>
            <a:r>
              <a:rPr lang="en-US"/>
              <a:t>Today’s Class</a:t>
            </a:r>
            <a:endParaRPr/>
          </a:p>
        </p:txBody>
      </p:sp>
      <p:sp>
        <p:nvSpPr>
          <p:cNvPr id="118" name="Google Shape;118;p5"/>
          <p:cNvSpPr/>
          <p:nvPr/>
        </p:nvSpPr>
        <p:spPr>
          <a:xfrm>
            <a:off x="499500" y="3220675"/>
            <a:ext cx="1800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5"/>
          <p:cNvGrpSpPr/>
          <p:nvPr/>
        </p:nvGrpSpPr>
        <p:grpSpPr>
          <a:xfrm>
            <a:off x="499500" y="1780675"/>
            <a:ext cx="1800000" cy="2160000"/>
            <a:chOff x="499500" y="1780675"/>
            <a:chExt cx="1800000" cy="2160000"/>
          </a:xfrm>
        </p:grpSpPr>
        <p:sp>
          <p:nvSpPr>
            <p:cNvPr id="120" name="Google Shape;120;p5"/>
            <p:cNvSpPr/>
            <p:nvPr/>
          </p:nvSpPr>
          <p:spPr>
            <a:xfrm>
              <a:off x="850500" y="1780675"/>
              <a:ext cx="1098000" cy="1098000"/>
            </a:xfrm>
            <a:prstGeom prst="ellipse">
              <a:avLst/>
            </a:prstGeom>
            <a:solidFill>
              <a:srgbClr val="CAD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a:off x="1084500" y="2014675"/>
              <a:ext cx="630000" cy="63000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txBox="1"/>
            <p:nvPr/>
          </p:nvSpPr>
          <p:spPr>
            <a:xfrm>
              <a:off x="499500" y="3220675"/>
              <a:ext cx="1800000" cy="72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a:solidFill>
                    <a:schemeClr val="dk1"/>
                  </a:solidFill>
                </a:rPr>
                <a:t>Interactive Fiction</a:t>
              </a:r>
              <a:endParaRPr sz="1600" b="0" i="0" u="none" strike="noStrike" cap="none">
                <a:solidFill>
                  <a:schemeClr val="dk1"/>
                </a:solidFill>
                <a:latin typeface="Arial"/>
                <a:ea typeface="Arial"/>
                <a:cs typeface="Arial"/>
                <a:sym typeface="Arial"/>
              </a:endParaRPr>
            </a:p>
          </p:txBody>
        </p:sp>
      </p:grpSp>
      <p:sp>
        <p:nvSpPr>
          <p:cNvPr id="123" name="Google Shape;123;p5"/>
          <p:cNvSpPr/>
          <p:nvPr/>
        </p:nvSpPr>
        <p:spPr>
          <a:xfrm>
            <a:off x="2614500" y="3220675"/>
            <a:ext cx="1800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 name="Google Shape;124;p5"/>
          <p:cNvGrpSpPr/>
          <p:nvPr/>
        </p:nvGrpSpPr>
        <p:grpSpPr>
          <a:xfrm>
            <a:off x="2614500" y="1780675"/>
            <a:ext cx="1800000" cy="2160000"/>
            <a:chOff x="2614500" y="1780675"/>
            <a:chExt cx="1800000" cy="2160000"/>
          </a:xfrm>
        </p:grpSpPr>
        <p:sp>
          <p:nvSpPr>
            <p:cNvPr id="125" name="Google Shape;125;p5"/>
            <p:cNvSpPr/>
            <p:nvPr/>
          </p:nvSpPr>
          <p:spPr>
            <a:xfrm>
              <a:off x="2965500" y="1780675"/>
              <a:ext cx="1098000" cy="1098000"/>
            </a:xfrm>
            <a:prstGeom prst="ellipse">
              <a:avLst/>
            </a:prstGeom>
            <a:solidFill>
              <a:srgbClr val="CAD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5"/>
            <p:cNvSpPr/>
            <p:nvPr/>
          </p:nvSpPr>
          <p:spPr>
            <a:xfrm>
              <a:off x="3199500" y="2014675"/>
              <a:ext cx="630000" cy="630000"/>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
            <p:cNvSpPr txBox="1"/>
            <p:nvPr/>
          </p:nvSpPr>
          <p:spPr>
            <a:xfrm>
              <a:off x="2614500" y="3220675"/>
              <a:ext cx="1800000" cy="72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a:solidFill>
                    <a:schemeClr val="dk1"/>
                  </a:solidFill>
                </a:rPr>
                <a:t>In-Class Activity</a:t>
              </a:r>
              <a:endParaRPr sz="1600" b="0" i="0" u="none" strike="noStrike" cap="none">
                <a:solidFill>
                  <a:schemeClr val="dk1"/>
                </a:solidFill>
                <a:latin typeface="Arial"/>
                <a:ea typeface="Arial"/>
                <a:cs typeface="Arial"/>
                <a:sym typeface="Arial"/>
              </a:endParaRPr>
            </a:p>
          </p:txBody>
        </p:sp>
      </p:grpSp>
      <p:sp>
        <p:nvSpPr>
          <p:cNvPr id="128" name="Google Shape;128;p5"/>
          <p:cNvSpPr/>
          <p:nvPr/>
        </p:nvSpPr>
        <p:spPr>
          <a:xfrm>
            <a:off x="4729500" y="3220675"/>
            <a:ext cx="1800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5"/>
          <p:cNvGrpSpPr/>
          <p:nvPr/>
        </p:nvGrpSpPr>
        <p:grpSpPr>
          <a:xfrm>
            <a:off x="6690675" y="1780675"/>
            <a:ext cx="1800000" cy="2160000"/>
            <a:chOff x="6690675" y="1780675"/>
            <a:chExt cx="1800000" cy="2160000"/>
          </a:xfrm>
        </p:grpSpPr>
        <p:sp>
          <p:nvSpPr>
            <p:cNvPr id="130" name="Google Shape;130;p5"/>
            <p:cNvSpPr/>
            <p:nvPr/>
          </p:nvSpPr>
          <p:spPr>
            <a:xfrm>
              <a:off x="7041675" y="1780675"/>
              <a:ext cx="1098000" cy="1098000"/>
            </a:xfrm>
            <a:prstGeom prst="ellipse">
              <a:avLst/>
            </a:prstGeom>
            <a:solidFill>
              <a:srgbClr val="CAD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a:off x="7275675" y="2014675"/>
              <a:ext cx="630000" cy="630000"/>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txBox="1"/>
            <p:nvPr/>
          </p:nvSpPr>
          <p:spPr>
            <a:xfrm>
              <a:off x="6690675" y="3220675"/>
              <a:ext cx="1800000" cy="72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a:solidFill>
                    <a:schemeClr val="dk1"/>
                  </a:solidFill>
                </a:rPr>
                <a:t>Course Overview</a:t>
              </a:r>
              <a:endParaRPr sz="1600" b="0" i="0" u="none" strike="noStrike" cap="none">
                <a:solidFill>
                  <a:schemeClr val="dk1"/>
                </a:solidFill>
                <a:latin typeface="Arial"/>
                <a:ea typeface="Arial"/>
                <a:cs typeface="Arial"/>
                <a:sym typeface="Arial"/>
              </a:endParaRPr>
            </a:p>
          </p:txBody>
        </p:sp>
      </p:grpSp>
      <p:grpSp>
        <p:nvGrpSpPr>
          <p:cNvPr id="133" name="Google Shape;133;p5"/>
          <p:cNvGrpSpPr/>
          <p:nvPr/>
        </p:nvGrpSpPr>
        <p:grpSpPr>
          <a:xfrm>
            <a:off x="4635188" y="1780675"/>
            <a:ext cx="1834800" cy="2024575"/>
            <a:chOff x="4635188" y="1780675"/>
            <a:chExt cx="1834800" cy="2024575"/>
          </a:xfrm>
        </p:grpSpPr>
        <p:sp>
          <p:nvSpPr>
            <p:cNvPr id="134" name="Google Shape;134;p5"/>
            <p:cNvSpPr/>
            <p:nvPr/>
          </p:nvSpPr>
          <p:spPr>
            <a:xfrm>
              <a:off x="4999913" y="1780675"/>
              <a:ext cx="1098000" cy="1098000"/>
            </a:xfrm>
            <a:prstGeom prst="ellipse">
              <a:avLst/>
            </a:prstGeom>
            <a:solidFill>
              <a:srgbClr val="CAD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4635188" y="3085250"/>
              <a:ext cx="1834800" cy="72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a:solidFill>
                    <a:schemeClr val="dk1"/>
                  </a:solidFill>
                </a:rPr>
                <a:t>Automated Story Generation</a:t>
              </a:r>
              <a:endParaRPr sz="1600">
                <a:solidFill>
                  <a:schemeClr val="dk1"/>
                </a:solidFill>
              </a:endParaRPr>
            </a:p>
          </p:txBody>
        </p:sp>
        <p:pic>
          <p:nvPicPr>
            <p:cNvPr id="136" name="Google Shape;136;p5"/>
            <p:cNvPicPr preferRelativeResize="0"/>
            <p:nvPr/>
          </p:nvPicPr>
          <p:blipFill>
            <a:blip r:embed="rId6">
              <a:alphaModFix/>
            </a:blip>
            <a:stretch>
              <a:fillRect/>
            </a:stretch>
          </p:blipFill>
          <p:spPr>
            <a:xfrm>
              <a:off x="5237585" y="1985063"/>
              <a:ext cx="630001" cy="630022"/>
            </a:xfrm>
            <a:prstGeom prst="rect">
              <a:avLst/>
            </a:prstGeom>
            <a:noFill/>
            <a:ln>
              <a:noFill/>
            </a:ln>
          </p:spPr>
        </p:pic>
      </p:grpSp>
      <p:sp>
        <p:nvSpPr>
          <p:cNvPr id="137" name="Google Shape;13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6</a:t>
            </a:fld>
            <a:r>
              <a:rPr lang="en-US"/>
              <a:t>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descr="GET LAMP: The Text Adventure Documentary">
            <a:hlinkClick r:id="" action="ppaction://media"/>
            <a:extLst>
              <a:ext uri="{FF2B5EF4-FFF2-40B4-BE49-F238E27FC236}">
                <a16:creationId xmlns:a16="http://schemas.microsoft.com/office/drawing/2014/main" id="{3BE52DA8-E7A9-E799-2BE5-FEEC9A0B99B5}"/>
              </a:ext>
            </a:extLst>
          </p:cNvPr>
          <p:cNvPicPr>
            <a:picLocks noRot="1" noChangeAspect="1"/>
          </p:cNvPicPr>
          <p:nvPr>
            <a:videoFile r:link="rId1"/>
          </p:nvPr>
        </p:nvPicPr>
        <p:blipFill rotWithShape="1">
          <a:blip r:embed="rId4"/>
          <a:srcRect b="443"/>
          <a:stretch/>
        </p:blipFill>
        <p:spPr>
          <a:xfrm>
            <a:off x="20" y="10"/>
            <a:ext cx="9143980" cy="5143490"/>
          </a:xfrm>
          <a:prstGeom prst="rect">
            <a:avLst/>
          </a:prstGeom>
          <a:noFill/>
          <a:ln w="25400" cap="flat" cmpd="sng">
            <a:solidFill>
              <a:srgbClr val="FFFFFF"/>
            </a:solidFill>
            <a:prstDash val="solid"/>
            <a:round/>
            <a:headEnd type="none" w="sm" len="sm"/>
            <a:tailEnd type="none" w="sm" len="sm"/>
          </a:ln>
        </p:spPr>
      </p:pic>
      <p:sp>
        <p:nvSpPr>
          <p:cNvPr id="2" name="Slide Number Placeholder 1" hidden="1">
            <a:extLst>
              <a:ext uri="{FF2B5EF4-FFF2-40B4-BE49-F238E27FC236}">
                <a16:creationId xmlns:a16="http://schemas.microsoft.com/office/drawing/2014/main" id="{A83CF167-853F-4596-AC28-3E7469F2D6C6}"/>
              </a:ext>
            </a:extLst>
          </p:cNvPr>
          <p:cNvSpPr>
            <a:spLocks noGrp="1"/>
          </p:cNvSpPr>
          <p:nvPr>
            <p:ph type="sldNum" idx="12"/>
          </p:nvPr>
        </p:nvSpPr>
        <p:spPr/>
        <p:txBody>
          <a:bodyPr/>
          <a:lstStyle/>
          <a:p>
            <a:pPr marL="0" lvl="0" indent="0" algn="r" rtl="0">
              <a:spcBef>
                <a:spcPts val="0"/>
              </a:spcBef>
              <a:spcAft>
                <a:spcPts val="600"/>
              </a:spcAft>
              <a:buNone/>
            </a:pPr>
            <a:fld id="{00000000-1234-1234-1234-123412341234}" type="slidenum">
              <a:rPr lang="en-US" smtClean="0"/>
              <a:pPr marL="0" lvl="0" indent="0" algn="r" rtl="0">
                <a:spcBef>
                  <a:spcPts val="0"/>
                </a:spcBef>
                <a:spcAft>
                  <a:spcPts val="600"/>
                </a:spcAft>
                <a:buNone/>
              </a:pPr>
              <a:t>60</a:t>
            </a:fld>
            <a:endParaRPr lang="en-US"/>
          </a:p>
        </p:txBody>
      </p:sp>
    </p:spTree>
    <p:extLst>
      <p:ext uri="{BB962C8B-B14F-4D97-AF65-F5344CB8AC3E}">
        <p14:creationId xmlns:p14="http://schemas.microsoft.com/office/powerpoint/2010/main" val="576904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g10c2ff6ec56_0_12"/>
          <p:cNvSpPr txBox="1">
            <a:spLocks noGrp="1"/>
          </p:cNvSpPr>
          <p:nvPr>
            <p:ph type="title"/>
          </p:nvPr>
        </p:nvSpPr>
        <p:spPr>
          <a:xfrm>
            <a:off x="311700" y="1590000"/>
            <a:ext cx="85206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200"/>
              <a:t>Automated Story Generation</a:t>
            </a:r>
            <a:endParaRPr sz="5200"/>
          </a:p>
        </p:txBody>
      </p:sp>
      <p:sp>
        <p:nvSpPr>
          <p:cNvPr id="514" name="Google Shape;514;g10c2ff6ec56_0_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g10c2ff6ec56_0_19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Interactive Fiction vs Automated Story Generation</a:t>
            </a:r>
            <a:endParaRPr/>
          </a:p>
        </p:txBody>
      </p:sp>
      <p:sp>
        <p:nvSpPr>
          <p:cNvPr id="520" name="Google Shape;520;g10c2ff6ec56_0_19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62</a:t>
            </a:fld>
            <a:endParaRPr/>
          </a:p>
        </p:txBody>
      </p:sp>
      <p:pic>
        <p:nvPicPr>
          <p:cNvPr id="521" name="Google Shape;521;g10c2ff6ec56_0_1956"/>
          <p:cNvPicPr preferRelativeResize="0"/>
          <p:nvPr/>
        </p:nvPicPr>
        <p:blipFill>
          <a:blip r:embed="rId3">
            <a:alphaModFix/>
          </a:blip>
          <a:stretch>
            <a:fillRect/>
          </a:stretch>
        </p:blipFill>
        <p:spPr>
          <a:xfrm>
            <a:off x="722250" y="1805037"/>
            <a:ext cx="3333350" cy="2940174"/>
          </a:xfrm>
          <a:prstGeom prst="rect">
            <a:avLst/>
          </a:prstGeom>
          <a:noFill/>
          <a:ln>
            <a:noFill/>
          </a:ln>
        </p:spPr>
      </p:pic>
      <p:sp>
        <p:nvSpPr>
          <p:cNvPr id="522" name="Google Shape;522;g10c2ff6ec56_0_1956"/>
          <p:cNvSpPr txBox="1"/>
          <p:nvPr/>
        </p:nvSpPr>
        <p:spPr>
          <a:xfrm>
            <a:off x="1022725" y="1181100"/>
            <a:ext cx="27324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a:solidFill>
                  <a:schemeClr val="dk1"/>
                </a:solidFill>
              </a:rPr>
              <a:t>What is it?</a:t>
            </a:r>
            <a:endParaRPr sz="2200">
              <a:solidFill>
                <a:schemeClr val="dk1"/>
              </a:solidFill>
            </a:endParaRPr>
          </a:p>
        </p:txBody>
      </p:sp>
      <p:sp>
        <p:nvSpPr>
          <p:cNvPr id="523" name="Google Shape;523;g10c2ff6ec56_0_1956"/>
          <p:cNvSpPr txBox="1"/>
          <p:nvPr/>
        </p:nvSpPr>
        <p:spPr>
          <a:xfrm>
            <a:off x="5266325" y="1181100"/>
            <a:ext cx="30150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a:solidFill>
                  <a:schemeClr val="dk1"/>
                </a:solidFill>
              </a:rPr>
              <a:t>How was it made?</a:t>
            </a:r>
            <a:endParaRPr sz="2200">
              <a:solidFill>
                <a:schemeClr val="dk1"/>
              </a:solidFill>
            </a:endParaRPr>
          </a:p>
        </p:txBody>
      </p:sp>
      <p:pic>
        <p:nvPicPr>
          <p:cNvPr id="524" name="Google Shape;524;g10c2ff6ec56_0_1956"/>
          <p:cNvPicPr preferRelativeResize="0"/>
          <p:nvPr/>
        </p:nvPicPr>
        <p:blipFill>
          <a:blip r:embed="rId4">
            <a:alphaModFix/>
          </a:blip>
          <a:stretch>
            <a:fillRect/>
          </a:stretch>
        </p:blipFill>
        <p:spPr>
          <a:xfrm>
            <a:off x="4717800" y="1743113"/>
            <a:ext cx="4112057" cy="306400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3"/>
                                        </p:tgtEl>
                                        <p:attrNameLst>
                                          <p:attrName>style.visibility</p:attrName>
                                        </p:attrNameLst>
                                      </p:cBhvr>
                                      <p:to>
                                        <p:strVal val="visible"/>
                                      </p:to>
                                    </p:set>
                                    <p:animEffect transition="in" filter="fade">
                                      <p:cBhvr>
                                        <p:cTn id="7" dur="1000"/>
                                        <p:tgtEl>
                                          <p:spTgt spid="523"/>
                                        </p:tgtEl>
                                      </p:cBhvr>
                                    </p:animEffect>
                                  </p:childTnLst>
                                </p:cTn>
                              </p:par>
                              <p:par>
                                <p:cTn id="8" presetID="1" presetClass="entr" presetSubtype="0" fill="hold" nodeType="withEffect">
                                  <p:stCondLst>
                                    <p:cond delay="0"/>
                                  </p:stCondLst>
                                  <p:childTnLst>
                                    <p:set>
                                      <p:cBhvr>
                                        <p:cTn id="9" dur="1" fill="hold">
                                          <p:stCondLst>
                                            <p:cond delay="0"/>
                                          </p:stCondLst>
                                        </p:cTn>
                                        <p:tgtEl>
                                          <p:spTgt spid="5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g10c2ff6ec56_0_1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Early Systems</a:t>
            </a:r>
            <a:endParaRPr/>
          </a:p>
        </p:txBody>
      </p:sp>
      <p:sp>
        <p:nvSpPr>
          <p:cNvPr id="530" name="Google Shape;530;g10c2ff6ec56_0_161"/>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177800" lvl="0" indent="0" algn="l" rtl="0">
              <a:lnSpc>
                <a:spcPct val="90000"/>
              </a:lnSpc>
              <a:spcBef>
                <a:spcPts val="0"/>
              </a:spcBef>
              <a:spcAft>
                <a:spcPts val="0"/>
              </a:spcAft>
              <a:buNone/>
            </a:pPr>
            <a:r>
              <a:rPr lang="en-US" sz="2400" b="1" dirty="0">
                <a:solidFill>
                  <a:schemeClr val="dk1"/>
                </a:solidFill>
              </a:rPr>
              <a:t>TALE-SPIN (1977):</a:t>
            </a:r>
            <a:endParaRPr sz="2400" b="1" dirty="0">
              <a:solidFill>
                <a:schemeClr val="dk1"/>
              </a:solidFill>
            </a:endParaRPr>
          </a:p>
          <a:p>
            <a:pPr marL="177800" lvl="0" indent="0" algn="l" rtl="0">
              <a:lnSpc>
                <a:spcPct val="90000"/>
              </a:lnSpc>
              <a:spcBef>
                <a:spcPts val="200"/>
              </a:spcBef>
              <a:spcAft>
                <a:spcPts val="0"/>
              </a:spcAft>
              <a:buNone/>
            </a:pPr>
            <a:r>
              <a:rPr lang="en-US" sz="1800" dirty="0">
                <a:solidFill>
                  <a:schemeClr val="dk1"/>
                </a:solidFill>
              </a:rPr>
              <a:t>One day,</a:t>
            </a:r>
            <a:endParaRPr sz="1800" dirty="0">
              <a:solidFill>
                <a:schemeClr val="dk1"/>
              </a:solidFill>
            </a:endParaRPr>
          </a:p>
          <a:p>
            <a:pPr marL="177800" lvl="0" indent="0" algn="l" rtl="0">
              <a:lnSpc>
                <a:spcPct val="90000"/>
              </a:lnSpc>
              <a:spcBef>
                <a:spcPts val="200"/>
              </a:spcBef>
              <a:spcAft>
                <a:spcPts val="0"/>
              </a:spcAft>
              <a:buNone/>
            </a:pPr>
            <a:r>
              <a:rPr lang="en-US" sz="1800" dirty="0">
                <a:solidFill>
                  <a:schemeClr val="dk1"/>
                </a:solidFill>
              </a:rPr>
              <a:t>JOE WAS THIRSTY.</a:t>
            </a:r>
            <a:endParaRPr sz="1800" dirty="0">
              <a:solidFill>
                <a:schemeClr val="dk1"/>
              </a:solidFill>
            </a:endParaRPr>
          </a:p>
          <a:p>
            <a:pPr marL="177800" lvl="0" indent="0" algn="l" rtl="0">
              <a:lnSpc>
                <a:spcPct val="90000"/>
              </a:lnSpc>
              <a:spcBef>
                <a:spcPts val="200"/>
              </a:spcBef>
              <a:spcAft>
                <a:spcPts val="0"/>
              </a:spcAft>
              <a:buNone/>
            </a:pPr>
            <a:r>
              <a:rPr lang="en-US" sz="1800" dirty="0">
                <a:solidFill>
                  <a:schemeClr val="dk1"/>
                </a:solidFill>
              </a:rPr>
              <a:t>JOE WANTED NOT TO BE THIRSTY.</a:t>
            </a:r>
            <a:endParaRPr sz="1800" dirty="0">
              <a:solidFill>
                <a:schemeClr val="dk1"/>
              </a:solidFill>
            </a:endParaRPr>
          </a:p>
          <a:p>
            <a:pPr marL="177800" lvl="0" indent="0" algn="l" rtl="0">
              <a:lnSpc>
                <a:spcPct val="90000"/>
              </a:lnSpc>
              <a:spcBef>
                <a:spcPts val="200"/>
              </a:spcBef>
              <a:spcAft>
                <a:spcPts val="200"/>
              </a:spcAft>
              <a:buNone/>
            </a:pPr>
            <a:r>
              <a:rPr lang="en-US" sz="1800" dirty="0">
                <a:solidFill>
                  <a:schemeClr val="dk1"/>
                </a:solidFill>
              </a:rPr>
              <a:t>JOE WANTED TO BE NEAR THE WATER.</a:t>
            </a:r>
            <a:endParaRPr sz="1800" dirty="0">
              <a:solidFill>
                <a:schemeClr val="dk1"/>
              </a:solidFill>
            </a:endParaRPr>
          </a:p>
        </p:txBody>
      </p:sp>
      <p:sp>
        <p:nvSpPr>
          <p:cNvPr id="531" name="Google Shape;531;g10c2ff6ec56_0_1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63</a:t>
            </a:fld>
            <a:endParaRPr/>
          </a:p>
        </p:txBody>
      </p:sp>
      <p:sp>
        <p:nvSpPr>
          <p:cNvPr id="532" name="Google Shape;532;g10c2ff6ec56_0_16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chemeClr val="dk1"/>
                </a:solidFill>
              </a:rPr>
              <a:t>UNIVERSE (1984):</a:t>
            </a:r>
            <a:endParaRPr sz="2400" b="1" dirty="0">
              <a:solidFill>
                <a:schemeClr val="dk1"/>
              </a:solidFill>
            </a:endParaRPr>
          </a:p>
          <a:p>
            <a:pPr marL="0" lvl="0" indent="0" algn="l" rtl="0">
              <a:spcBef>
                <a:spcPts val="0"/>
              </a:spcBef>
              <a:spcAft>
                <a:spcPts val="0"/>
              </a:spcAft>
              <a:buNone/>
            </a:pPr>
            <a:r>
              <a:rPr lang="en-US" sz="1800" dirty="0">
                <a:solidFill>
                  <a:schemeClr val="dk1"/>
                </a:solidFill>
              </a:rPr>
              <a:t>&gt;&gt; LIZ tells NEIL she doesn’t love him</a:t>
            </a:r>
            <a:endParaRPr sz="1800" dirty="0">
              <a:solidFill>
                <a:schemeClr val="dk1"/>
              </a:solidFill>
            </a:endParaRPr>
          </a:p>
          <a:p>
            <a:pPr marL="0" lvl="0" indent="0" algn="l" rtl="0">
              <a:spcBef>
                <a:spcPts val="0"/>
              </a:spcBef>
              <a:spcAft>
                <a:spcPts val="0"/>
              </a:spcAft>
              <a:buNone/>
            </a:pPr>
            <a:r>
              <a:rPr lang="en-US" sz="1800" dirty="0">
                <a:solidFill>
                  <a:schemeClr val="dk1"/>
                </a:solidFill>
              </a:rPr>
              <a:t>working on goal – (WORRY-ABOUT NEIL) – using plan BE-CONCERNED</a:t>
            </a:r>
            <a:endParaRPr sz="1800" dirty="0">
              <a:solidFill>
                <a:schemeClr val="dk1"/>
              </a:solidFill>
            </a:endParaRPr>
          </a:p>
          <a:p>
            <a:pPr marL="0" lvl="0" indent="0" algn="l" rtl="0">
              <a:spcBef>
                <a:spcPts val="0"/>
              </a:spcBef>
              <a:spcAft>
                <a:spcPts val="0"/>
              </a:spcAft>
              <a:buNone/>
            </a:pPr>
            <a:r>
              <a:rPr lang="en-US" sz="1800" dirty="0">
                <a:solidFill>
                  <a:schemeClr val="dk1"/>
                </a:solidFill>
              </a:rPr>
              <a:t>Possible candidates – MARLENA JULIE DOUG ROMAN DON CHRIS KAYLA</a:t>
            </a:r>
            <a:endParaRPr sz="1800" dirty="0">
              <a:solidFill>
                <a:schemeClr val="dk1"/>
              </a:solidFill>
            </a:endParaRPr>
          </a:p>
          <a:p>
            <a:pPr marL="0" lvl="0" indent="0" algn="l" rtl="0">
              <a:spcBef>
                <a:spcPts val="0"/>
              </a:spcBef>
              <a:spcAft>
                <a:spcPts val="0"/>
              </a:spcAft>
              <a:buNone/>
            </a:pPr>
            <a:r>
              <a:rPr lang="en-US" sz="1800" dirty="0">
                <a:solidFill>
                  <a:schemeClr val="dk1"/>
                </a:solidFill>
              </a:rPr>
              <a:t>Using Marlena for WORRIER</a:t>
            </a:r>
            <a:endParaRPr sz="1800" dirty="0">
              <a:solidFill>
                <a:schemeClr val="dk1"/>
              </a:solidFill>
            </a:endParaRPr>
          </a:p>
          <a:p>
            <a:pPr marL="0" lvl="0" indent="0" algn="l" rtl="0">
              <a:spcBef>
                <a:spcPts val="0"/>
              </a:spcBef>
              <a:spcAft>
                <a:spcPts val="0"/>
              </a:spcAft>
              <a:buNone/>
            </a:pPr>
            <a:r>
              <a:rPr lang="en-US" sz="1800" dirty="0">
                <a:solidFill>
                  <a:schemeClr val="dk1"/>
                </a:solidFill>
              </a:rPr>
              <a:t>&gt;&gt; MARLENA is worried about NEIL</a:t>
            </a:r>
            <a:endParaRPr sz="12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g10c2ff6ec56_0_19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Common Automated Story Generation Methods</a:t>
            </a:r>
            <a:endParaRPr/>
          </a:p>
        </p:txBody>
      </p:sp>
      <p:sp>
        <p:nvSpPr>
          <p:cNvPr id="538" name="Google Shape;538;g10c2ff6ec56_0_197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chemeClr val="dk1"/>
                </a:solidFill>
              </a:rPr>
              <a:t>Using a large language model to generate the next word based on their probabilities. Thus, creating stories one word at a time.</a:t>
            </a:r>
            <a:endParaRPr sz="1600" dirty="0">
              <a:solidFill>
                <a:schemeClr val="dk1"/>
              </a:solidFill>
            </a:endParaRPr>
          </a:p>
          <a:p>
            <a:pPr marL="0" lvl="0" indent="0" algn="l" rtl="0">
              <a:spcBef>
                <a:spcPts val="0"/>
              </a:spcBef>
              <a:spcAft>
                <a:spcPts val="0"/>
              </a:spcAft>
              <a:buNone/>
            </a:pPr>
            <a:endParaRPr sz="1600" dirty="0">
              <a:solidFill>
                <a:schemeClr val="dk1"/>
              </a:solidFill>
            </a:endParaRPr>
          </a:p>
          <a:p>
            <a:pPr marL="0" lvl="0" indent="0" algn="l" rtl="0">
              <a:spcBef>
                <a:spcPts val="0"/>
              </a:spcBef>
              <a:spcAft>
                <a:spcPts val="0"/>
              </a:spcAft>
              <a:buNone/>
            </a:pPr>
            <a:r>
              <a:rPr lang="en-US" sz="1600" dirty="0">
                <a:solidFill>
                  <a:schemeClr val="dk1"/>
                </a:solidFill>
              </a:rPr>
              <a:t>More in the next module which will focus on Large Language Models!</a:t>
            </a:r>
            <a:endParaRPr sz="1600" dirty="0">
              <a:solidFill>
                <a:schemeClr val="dk1"/>
              </a:solidFill>
            </a:endParaRPr>
          </a:p>
        </p:txBody>
      </p:sp>
      <p:sp>
        <p:nvSpPr>
          <p:cNvPr id="539" name="Google Shape;539;g10c2ff6ec56_0_19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64</a:t>
            </a:fld>
            <a:endParaRPr/>
          </a:p>
        </p:txBody>
      </p:sp>
      <p:sp>
        <p:nvSpPr>
          <p:cNvPr id="540" name="Google Shape;540;g10c2ff6ec56_0_197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chemeClr val="dk1"/>
                </a:solidFill>
              </a:rPr>
              <a:t>Using “plot graphs” to decide which path to take (like the computer is playing a Choose-Your-Own adventure game!)</a:t>
            </a:r>
            <a:endParaRPr sz="1600" dirty="0">
              <a:solidFill>
                <a:schemeClr val="dk1"/>
              </a:solidFill>
            </a:endParaRPr>
          </a:p>
          <a:p>
            <a:pPr marL="0" lvl="0" indent="0" algn="l" rtl="0">
              <a:spcBef>
                <a:spcPts val="0"/>
              </a:spcBef>
              <a:spcAft>
                <a:spcPts val="0"/>
              </a:spcAft>
              <a:buNone/>
            </a:pPr>
            <a:endParaRPr sz="1600" dirty="0"/>
          </a:p>
          <a:p>
            <a:pPr marL="0" lvl="0" indent="0" algn="l" rtl="0">
              <a:spcBef>
                <a:spcPts val="0"/>
              </a:spcBef>
              <a:spcAft>
                <a:spcPts val="0"/>
              </a:spcAft>
              <a:buNone/>
            </a:pPr>
            <a:r>
              <a:rPr lang="en-US" sz="1600" dirty="0">
                <a:solidFill>
                  <a:schemeClr val="dk1"/>
                </a:solidFill>
              </a:rPr>
              <a:t>Later in the course, we’ll look at AI Scripts and Story Structure!</a:t>
            </a:r>
            <a:r>
              <a:rPr lang="en-US" sz="1600" dirty="0"/>
              <a:t> </a:t>
            </a:r>
            <a:endParaRPr sz="1600" dirty="0"/>
          </a:p>
        </p:txBody>
      </p:sp>
      <p:sp>
        <p:nvSpPr>
          <p:cNvPr id="2" name="Google Shape;540;g10c2ff6ec56_0_1977">
            <a:extLst>
              <a:ext uri="{FF2B5EF4-FFF2-40B4-BE49-F238E27FC236}">
                <a16:creationId xmlns:a16="http://schemas.microsoft.com/office/drawing/2014/main" id="{C4DB945A-B852-1E6B-15E4-252577C33D70}"/>
              </a:ext>
            </a:extLst>
          </p:cNvPr>
          <p:cNvSpPr txBox="1">
            <a:spLocks/>
          </p:cNvSpPr>
          <p:nvPr/>
        </p:nvSpPr>
        <p:spPr>
          <a:xfrm>
            <a:off x="2311650" y="3433040"/>
            <a:ext cx="3999900" cy="11830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1pPr>
            <a:lvl2pPr marL="914400" marR="0" lvl="1" indent="-304800" algn="l" rtl="0">
              <a:lnSpc>
                <a:spcPct val="115000"/>
              </a:lnSpc>
              <a:spcBef>
                <a:spcPts val="160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2pPr>
            <a:lvl3pPr marL="1371600" marR="0" lvl="2" indent="-304800" algn="l" rtl="0">
              <a:lnSpc>
                <a:spcPct val="115000"/>
              </a:lnSpc>
              <a:spcBef>
                <a:spcPts val="160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3pPr>
            <a:lvl4pPr marL="1828800" marR="0" lvl="3" indent="-304800" algn="l" rtl="0">
              <a:lnSpc>
                <a:spcPct val="115000"/>
              </a:lnSpc>
              <a:spcBef>
                <a:spcPts val="160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4pPr>
            <a:lvl5pPr marL="2286000" marR="0" lvl="4" indent="-304800" algn="l" rtl="0">
              <a:lnSpc>
                <a:spcPct val="115000"/>
              </a:lnSpc>
              <a:spcBef>
                <a:spcPts val="160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5pPr>
            <a:lvl6pPr marL="2743200" marR="0" lvl="5" indent="-304800" algn="l" rtl="0">
              <a:lnSpc>
                <a:spcPct val="115000"/>
              </a:lnSpc>
              <a:spcBef>
                <a:spcPts val="160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6pPr>
            <a:lvl7pPr marL="3200400" marR="0" lvl="6" indent="-304800" algn="l" rtl="0">
              <a:lnSpc>
                <a:spcPct val="115000"/>
              </a:lnSpc>
              <a:spcBef>
                <a:spcPts val="160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7pPr>
            <a:lvl8pPr marL="3657600" marR="0" lvl="7" indent="-304800" algn="l" rtl="0">
              <a:lnSpc>
                <a:spcPct val="115000"/>
              </a:lnSpc>
              <a:spcBef>
                <a:spcPts val="160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8pPr>
            <a:lvl9pPr marL="4114800" marR="0" lvl="8" indent="-304800" algn="l" rtl="0">
              <a:lnSpc>
                <a:spcPct val="115000"/>
              </a:lnSpc>
              <a:spcBef>
                <a:spcPts val="1600"/>
              </a:spcBef>
              <a:spcAft>
                <a:spcPts val="1600"/>
              </a:spcAft>
              <a:buClr>
                <a:schemeClr val="lt2"/>
              </a:buClr>
              <a:buSzPts val="1200"/>
              <a:buFont typeface="Arial"/>
              <a:buChar char="■"/>
              <a:defRPr sz="1200" b="0" i="0" u="none" strike="noStrike" cap="none">
                <a:solidFill>
                  <a:schemeClr val="lt2"/>
                </a:solidFill>
                <a:latin typeface="Arial"/>
                <a:ea typeface="Arial"/>
                <a:cs typeface="Arial"/>
                <a:sym typeface="Arial"/>
              </a:defRPr>
            </a:lvl9pPr>
          </a:lstStyle>
          <a:p>
            <a:pPr marL="0" indent="0">
              <a:buFont typeface="Arial"/>
              <a:buNone/>
            </a:pPr>
            <a:r>
              <a:rPr lang="en-US" sz="1600" dirty="0">
                <a:solidFill>
                  <a:schemeClr val="dk1"/>
                </a:solidFill>
              </a:rPr>
              <a:t>Using classical AI planning to set up a story which must have different components in place as prerequisites </a:t>
            </a:r>
            <a:r>
              <a:rPr lang="en-US" sz="1600">
                <a:solidFill>
                  <a:schemeClr val="dk1"/>
                </a:solidFill>
              </a:rPr>
              <a:t>before each action </a:t>
            </a:r>
            <a:r>
              <a:rPr lang="en-US" sz="1600" dirty="0">
                <a:solidFill>
                  <a:schemeClr val="dk1"/>
                </a:solidFill>
              </a:rPr>
              <a:t>can be taken.</a:t>
            </a:r>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g10acde283df_1_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Supplemental Materials</a:t>
            </a:r>
            <a:endParaRPr/>
          </a:p>
        </p:txBody>
      </p:sp>
      <p:sp>
        <p:nvSpPr>
          <p:cNvPr id="546" name="Google Shape;546;g10acde283df_1_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a:t>Get LAMP (documentary): </a:t>
            </a:r>
            <a:r>
              <a:rPr lang="en-US" u="sng">
                <a:solidFill>
                  <a:schemeClr val="hlink"/>
                </a:solidFill>
                <a:hlinkClick r:id="rId3"/>
              </a:rPr>
              <a:t>https://www.youtube.com/watch?v=LRhbcDzbGSU</a:t>
            </a:r>
            <a:endParaRPr/>
          </a:p>
          <a:p>
            <a:pPr marL="457200" lvl="0" indent="-342900" algn="l" rtl="0">
              <a:spcBef>
                <a:spcPts val="0"/>
              </a:spcBef>
              <a:spcAft>
                <a:spcPts val="0"/>
              </a:spcAft>
              <a:buSzPts val="1800"/>
              <a:buChar char="●"/>
            </a:pPr>
            <a:r>
              <a:rPr lang="en-US"/>
              <a:t>Adventuron Classroom: </a:t>
            </a:r>
            <a:r>
              <a:rPr lang="en-US" u="sng">
                <a:solidFill>
                  <a:schemeClr val="hlink"/>
                </a:solidFill>
                <a:hlinkClick r:id="rId4"/>
              </a:rPr>
              <a:t>https://adventuron.io/classroom/</a:t>
            </a:r>
            <a:endParaRPr/>
          </a:p>
          <a:p>
            <a:pPr marL="914400" lvl="1" indent="-317500" algn="l" rtl="0">
              <a:spcBef>
                <a:spcPts val="0"/>
              </a:spcBef>
              <a:spcAft>
                <a:spcPts val="0"/>
              </a:spcAft>
              <a:buSzPts val="1400"/>
              <a:buChar char="○"/>
            </a:pPr>
            <a:r>
              <a:rPr lang="en-US"/>
              <a:t>Tutorial: </a:t>
            </a:r>
            <a:r>
              <a:rPr lang="en-US" u="sng">
                <a:solidFill>
                  <a:schemeClr val="hlink"/>
                </a:solidFill>
                <a:hlinkClick r:id="rId5"/>
              </a:rPr>
              <a:t>https://adventuron.blogspot.com/2019/07/video-tutorial-beginners-guide-to.html</a:t>
            </a:r>
            <a:endParaRPr/>
          </a:p>
          <a:p>
            <a:pPr marL="457200" lvl="0" indent="-342900" algn="l" rtl="0">
              <a:spcBef>
                <a:spcPts val="0"/>
              </a:spcBef>
              <a:spcAft>
                <a:spcPts val="0"/>
              </a:spcAft>
              <a:buSzPts val="1800"/>
              <a:buChar char="●"/>
            </a:pPr>
            <a:r>
              <a:rPr lang="en-US"/>
              <a:t>Action Castle (Jared Sorensen): </a:t>
            </a:r>
            <a:r>
              <a:rPr lang="en-US" u="sng">
                <a:solidFill>
                  <a:schemeClr val="hlink"/>
                </a:solidFill>
                <a:hlinkClick r:id="rId6"/>
              </a:rPr>
              <a:t>https://www.youtube.com/watch?v=Sehaj4mw38s</a:t>
            </a:r>
            <a:endParaRPr/>
          </a:p>
          <a:p>
            <a:pPr marL="457200" lvl="0" indent="-342900" algn="l" rtl="0">
              <a:spcBef>
                <a:spcPts val="0"/>
              </a:spcBef>
              <a:spcAft>
                <a:spcPts val="0"/>
              </a:spcAft>
              <a:buSzPts val="1800"/>
              <a:buChar char="●"/>
            </a:pPr>
            <a:r>
              <a:rPr lang="en-US"/>
              <a:t>An Introduction to AI Story Generation (Mark Riedl): </a:t>
            </a:r>
            <a:r>
              <a:rPr lang="en-US" u="sng">
                <a:solidFill>
                  <a:schemeClr val="hlink"/>
                </a:solidFill>
                <a:hlinkClick r:id="rId7"/>
              </a:rPr>
              <a:t>https://mark-riedl.medium.com/an-introduction-to-ai-story-generation-7f99a450f615</a:t>
            </a:r>
            <a:endParaRPr/>
          </a:p>
          <a:p>
            <a:pPr marL="457200" lvl="0" indent="-342900" algn="l" rtl="0">
              <a:spcBef>
                <a:spcPts val="0"/>
              </a:spcBef>
              <a:spcAft>
                <a:spcPts val="0"/>
              </a:spcAft>
              <a:buSzPts val="1800"/>
              <a:buChar char="●"/>
            </a:pPr>
            <a:r>
              <a:rPr lang="en-US"/>
              <a:t>How to Make a Text-Based Adventure: Commands and Parser: </a:t>
            </a:r>
            <a:r>
              <a:rPr lang="en-US" u="sng">
                <a:solidFill>
                  <a:schemeClr val="hlink"/>
                </a:solidFill>
                <a:hlinkClick r:id="rId8"/>
              </a:rPr>
              <a:t>https://h2g2.com/edited_entry/A20600641</a:t>
            </a:r>
            <a:endParaRPr/>
          </a:p>
          <a:p>
            <a:pPr marL="457200" lvl="0" indent="-342900" algn="l" rtl="0">
              <a:spcBef>
                <a:spcPts val="0"/>
              </a:spcBef>
              <a:spcAft>
                <a:spcPts val="0"/>
              </a:spcAft>
              <a:buSzPts val="1800"/>
              <a:buChar char="●"/>
            </a:pPr>
            <a:r>
              <a:rPr lang="en-US"/>
              <a:t>Play some IF games on Itch.io: </a:t>
            </a:r>
            <a:r>
              <a:rPr lang="en-US" u="sng">
                <a:solidFill>
                  <a:schemeClr val="hlink"/>
                </a:solidFill>
                <a:hlinkClick r:id="rId9"/>
              </a:rPr>
              <a:t>https://itch.io/games/tag-interactive-fiction/tag-text-based</a:t>
            </a:r>
            <a:endParaRPr/>
          </a:p>
          <a:p>
            <a:pPr marL="457200" lvl="0" indent="0" algn="l" rtl="0">
              <a:spcBef>
                <a:spcPts val="0"/>
              </a:spcBef>
              <a:spcAft>
                <a:spcPts val="0"/>
              </a:spcAft>
              <a:buNone/>
            </a:pPr>
            <a:endParaRPr/>
          </a:p>
          <a:p>
            <a:pPr marL="0" lvl="0" indent="0" algn="l" rtl="0">
              <a:spcBef>
                <a:spcPts val="0"/>
              </a:spcBef>
              <a:spcAft>
                <a:spcPts val="0"/>
              </a:spcAft>
              <a:buNone/>
            </a:pPr>
            <a:endParaRPr/>
          </a:p>
        </p:txBody>
      </p:sp>
      <p:sp>
        <p:nvSpPr>
          <p:cNvPr id="547" name="Google Shape;547;g10acde283df_1_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65</a:t>
            </a:fld>
            <a:r>
              <a:rPr lang="en-US"/>
              <a:t>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10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US" sz="5200"/>
              <a:t>Course Overview</a:t>
            </a:r>
            <a:endParaRPr sz="5200"/>
          </a:p>
        </p:txBody>
      </p:sp>
      <p:sp>
        <p:nvSpPr>
          <p:cNvPr id="553" name="Google Shape;553;p10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g10acde283df_1_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Course-Long Learning Objectives</a:t>
            </a:r>
            <a:endParaRPr/>
          </a:p>
        </p:txBody>
      </p:sp>
      <p:sp>
        <p:nvSpPr>
          <p:cNvPr id="559" name="Google Shape;559;g10acde283df_1_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67</a:t>
            </a:fld>
            <a:r>
              <a:rPr lang="en-US"/>
              <a:t> </a:t>
            </a:r>
            <a:endParaRPr/>
          </a:p>
        </p:txBody>
      </p:sp>
      <p:sp>
        <p:nvSpPr>
          <p:cNvPr id="560" name="Google Shape;560;g10acde283df_1_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US">
                <a:solidFill>
                  <a:schemeClr val="dk1"/>
                </a:solidFill>
              </a:rPr>
              <a:t>Understanding the challenges of creating text-based games and automatically generating stories.</a:t>
            </a:r>
            <a:endParaRPr>
              <a:solidFill>
                <a:schemeClr val="dk1"/>
              </a:solidFill>
            </a:endParaRPr>
          </a:p>
          <a:p>
            <a:pPr marL="457200" lvl="0" indent="-342900" algn="l" rtl="0">
              <a:spcBef>
                <a:spcPts val="0"/>
              </a:spcBef>
              <a:spcAft>
                <a:spcPts val="0"/>
              </a:spcAft>
              <a:buClr>
                <a:schemeClr val="dk1"/>
              </a:buClr>
              <a:buSzPts val="1800"/>
              <a:buChar char="●"/>
            </a:pPr>
            <a:r>
              <a:rPr lang="en-US">
                <a:solidFill>
                  <a:schemeClr val="dk1"/>
                </a:solidFill>
              </a:rPr>
              <a:t>Implement and appraise the value of different technologies (Neural Language Models, Dialogue Systems, Scripts, Planning, and Commonsense Reasoning) in story generation/interactive fiction playing.</a:t>
            </a:r>
            <a:endParaRPr>
              <a:solidFill>
                <a:schemeClr val="dk1"/>
              </a:solidFill>
            </a:endParaRPr>
          </a:p>
          <a:p>
            <a:pPr marL="457200" lvl="0" indent="-342900" algn="l" rtl="0">
              <a:spcBef>
                <a:spcPts val="0"/>
              </a:spcBef>
              <a:spcAft>
                <a:spcPts val="0"/>
              </a:spcAft>
              <a:buClr>
                <a:schemeClr val="dk1"/>
              </a:buClr>
              <a:buSzPts val="1800"/>
              <a:buChar char="●"/>
            </a:pPr>
            <a:r>
              <a:rPr lang="en-US">
                <a:solidFill>
                  <a:schemeClr val="dk1"/>
                </a:solidFill>
              </a:rPr>
              <a:t>Argue for the appropriate components of a working story generation system or interactive fiction–playing system.</a:t>
            </a:r>
            <a:endParaRPr>
              <a:solidFill>
                <a:schemeClr val="dk1"/>
              </a:solidFill>
            </a:endParaRPr>
          </a:p>
          <a:p>
            <a:pPr marL="457200" lvl="0" indent="-342900" algn="l" rtl="0">
              <a:spcBef>
                <a:spcPts val="0"/>
              </a:spcBef>
              <a:spcAft>
                <a:spcPts val="0"/>
              </a:spcAft>
              <a:buClr>
                <a:schemeClr val="dk1"/>
              </a:buClr>
              <a:buSzPts val="1800"/>
              <a:buChar char="●"/>
            </a:pPr>
            <a:r>
              <a:rPr lang="en-US">
                <a:solidFill>
                  <a:schemeClr val="dk1"/>
                </a:solidFill>
              </a:rPr>
              <a:t>Create your own story generation system or interactive fiction–playing system.</a:t>
            </a:r>
            <a:endParaRPr>
              <a:solidFill>
                <a:schemeClr val="dk1"/>
              </a:solidFill>
            </a:endParaRPr>
          </a:p>
          <a:p>
            <a:pPr marL="0" lvl="0" indent="0" algn="l" rtl="0">
              <a:spcBef>
                <a:spcPts val="0"/>
              </a:spcBef>
              <a:spcAft>
                <a:spcPts val="0"/>
              </a:spcAft>
              <a:buNone/>
            </a:pP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10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dirty="0"/>
              <a:t>Upcoming Topics</a:t>
            </a:r>
            <a:endParaRPr dirty="0"/>
          </a:p>
        </p:txBody>
      </p:sp>
      <p:sp>
        <p:nvSpPr>
          <p:cNvPr id="566" name="Google Shape;566;p106"/>
          <p:cNvSpPr txBox="1">
            <a:spLocks noGrp="1"/>
          </p:cNvSpPr>
          <p:nvPr>
            <p:ph type="body" idx="1"/>
          </p:nvPr>
        </p:nvSpPr>
        <p:spPr>
          <a:xfrm>
            <a:off x="311700" y="1152475"/>
            <a:ext cx="8520600" cy="38091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FFFFFF"/>
              </a:buClr>
              <a:buSzPts val="1800"/>
              <a:buChar char="●"/>
            </a:pPr>
            <a:r>
              <a:rPr lang="en-US" dirty="0">
                <a:solidFill>
                  <a:srgbClr val="FFFFFF"/>
                </a:solidFill>
              </a:rPr>
              <a:t>Building a text adventure game (Module 1)</a:t>
            </a:r>
            <a:endParaRPr dirty="0">
              <a:solidFill>
                <a:srgbClr val="FFFFFF"/>
              </a:solidFill>
            </a:endParaRPr>
          </a:p>
          <a:p>
            <a:pPr marL="457200" lvl="0" indent="-342900" algn="l" rtl="0">
              <a:lnSpc>
                <a:spcPct val="115000"/>
              </a:lnSpc>
              <a:spcBef>
                <a:spcPts val="0"/>
              </a:spcBef>
              <a:spcAft>
                <a:spcPts val="0"/>
              </a:spcAft>
              <a:buClr>
                <a:srgbClr val="FFFFFF"/>
              </a:buClr>
              <a:buSzPts val="1800"/>
              <a:buChar char="●"/>
            </a:pPr>
            <a:r>
              <a:rPr lang="en-US" dirty="0">
                <a:solidFill>
                  <a:srgbClr val="FFFFFF"/>
                </a:solidFill>
              </a:rPr>
              <a:t>Large Language Models for generating descriptions of objects and locations and for parsing user commands (Module 2)</a:t>
            </a:r>
            <a:r>
              <a:rPr dirty="0">
                <a:solidFill>
                  <a:srgbClr val="FFFFFF"/>
                </a:solidFill>
              </a:rPr>
              <a:t> </a:t>
            </a:r>
            <a:endParaRPr lang="en-US" dirty="0">
              <a:solidFill>
                <a:srgbClr val="FFFFFF"/>
              </a:solidFill>
            </a:endParaRPr>
          </a:p>
          <a:p>
            <a:pPr marL="457200" lvl="0" indent="-342900" algn="l" rtl="0">
              <a:lnSpc>
                <a:spcPct val="115000"/>
              </a:lnSpc>
              <a:spcBef>
                <a:spcPts val="0"/>
              </a:spcBef>
              <a:spcAft>
                <a:spcPts val="0"/>
              </a:spcAft>
              <a:buClr>
                <a:srgbClr val="FFFFFF"/>
              </a:buClr>
              <a:buSzPts val="1800"/>
              <a:buChar char="●"/>
            </a:pPr>
            <a:r>
              <a:rPr lang="en-US" dirty="0">
                <a:solidFill>
                  <a:srgbClr val="FFFFFF"/>
                </a:solidFill>
              </a:rPr>
              <a:t>Planning toward a goal for IF playing and story generation (Module 3)</a:t>
            </a:r>
            <a:endParaRPr dirty="0">
              <a:solidFill>
                <a:srgbClr val="FFFFFF"/>
              </a:solidFill>
            </a:endParaRPr>
          </a:p>
          <a:p>
            <a:pPr marL="457200" lvl="0" indent="-342900" algn="l" rtl="0">
              <a:lnSpc>
                <a:spcPct val="115000"/>
              </a:lnSpc>
              <a:spcBef>
                <a:spcPts val="0"/>
              </a:spcBef>
              <a:spcAft>
                <a:spcPts val="0"/>
              </a:spcAft>
              <a:buClr>
                <a:srgbClr val="FFFFFF"/>
              </a:buClr>
              <a:buSzPts val="1800"/>
              <a:buChar char="●"/>
            </a:pPr>
            <a:r>
              <a:rPr lang="en-US" dirty="0">
                <a:solidFill>
                  <a:srgbClr val="FFFFFF"/>
                </a:solidFill>
              </a:rPr>
              <a:t>Character modeling and dialog (Module 4)</a:t>
            </a:r>
          </a:p>
          <a:p>
            <a:pPr marL="457200" lvl="0" indent="-342900" algn="l" rtl="0">
              <a:lnSpc>
                <a:spcPct val="115000"/>
              </a:lnSpc>
              <a:spcBef>
                <a:spcPts val="0"/>
              </a:spcBef>
              <a:spcAft>
                <a:spcPts val="0"/>
              </a:spcAft>
              <a:buClr>
                <a:srgbClr val="FFFFFF"/>
              </a:buClr>
              <a:buSzPts val="1800"/>
              <a:buChar char="●"/>
            </a:pPr>
            <a:r>
              <a:rPr lang="en-US" dirty="0">
                <a:solidFill>
                  <a:srgbClr val="FFFFFF"/>
                </a:solidFill>
              </a:rPr>
              <a:t>AI Filmmaking with </a:t>
            </a:r>
            <a:r>
              <a:rPr lang="en-US" dirty="0" err="1">
                <a:solidFill>
                  <a:srgbClr val="FFFFFF"/>
                </a:solidFill>
              </a:rPr>
              <a:t>ChatGPT</a:t>
            </a:r>
            <a:r>
              <a:rPr lang="en-US" dirty="0">
                <a:solidFill>
                  <a:srgbClr val="FFFFFF"/>
                </a:solidFill>
              </a:rPr>
              <a:t>, </a:t>
            </a:r>
            <a:r>
              <a:rPr lang="en-US" dirty="0" err="1">
                <a:solidFill>
                  <a:srgbClr val="FFFFFF"/>
                </a:solidFill>
              </a:rPr>
              <a:t>Midjourney</a:t>
            </a:r>
            <a:r>
              <a:rPr lang="en-US" dirty="0">
                <a:solidFill>
                  <a:srgbClr val="FFFFFF"/>
                </a:solidFill>
              </a:rPr>
              <a:t>, </a:t>
            </a:r>
            <a:r>
              <a:rPr lang="en-US" dirty="0" err="1">
                <a:solidFill>
                  <a:srgbClr val="FFFFFF"/>
                </a:solidFill>
              </a:rPr>
              <a:t>ElevenLabs</a:t>
            </a:r>
            <a:r>
              <a:rPr lang="en-US" dirty="0">
                <a:solidFill>
                  <a:srgbClr val="FFFFFF"/>
                </a:solidFill>
              </a:rPr>
              <a:t>, and other tools (Module 5)</a:t>
            </a:r>
            <a:endParaRPr dirty="0">
              <a:solidFill>
                <a:srgbClr val="FFFFFF"/>
              </a:solidFill>
            </a:endParaRPr>
          </a:p>
        </p:txBody>
      </p:sp>
      <p:sp>
        <p:nvSpPr>
          <p:cNvPr id="567" name="Google Shape;567;p10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edia 4" descr="Outside Over There – an AI generated movie trailer for a film that doesn't exist">
            <a:hlinkClick r:id="" action="ppaction://media"/>
            <a:extLst>
              <a:ext uri="{FF2B5EF4-FFF2-40B4-BE49-F238E27FC236}">
                <a16:creationId xmlns:a16="http://schemas.microsoft.com/office/drawing/2014/main" id="{B9345818-AE0D-993F-D3FF-E7507E186D13}"/>
              </a:ext>
            </a:extLst>
          </p:cNvPr>
          <p:cNvPicPr>
            <a:picLocks noRot="1" noChangeAspect="1"/>
          </p:cNvPicPr>
          <p:nvPr>
            <a:videoFile r:link="rId1"/>
          </p:nvPr>
        </p:nvPicPr>
        <p:blipFill rotWithShape="1">
          <a:blip r:embed="rId3"/>
          <a:srcRect b="443"/>
          <a:stretch/>
        </p:blipFill>
        <p:spPr>
          <a:xfrm>
            <a:off x="20" y="10"/>
            <a:ext cx="9143980" cy="5143490"/>
          </a:xfrm>
          <a:prstGeom prst="rect">
            <a:avLst/>
          </a:prstGeom>
          <a:noFill/>
          <a:ln w="25400" cap="flat" cmpd="sng">
            <a:solidFill>
              <a:srgbClr val="FFFFFF"/>
            </a:solidFill>
            <a:prstDash val="solid"/>
            <a:round/>
            <a:headEnd type="none" w="sm" len="sm"/>
            <a:tailEnd type="none" w="sm" len="sm"/>
          </a:ln>
        </p:spPr>
      </p:pic>
      <p:sp>
        <p:nvSpPr>
          <p:cNvPr id="4" name="Slide Number Placeholder 3" hidden="1">
            <a:extLst>
              <a:ext uri="{FF2B5EF4-FFF2-40B4-BE49-F238E27FC236}">
                <a16:creationId xmlns:a16="http://schemas.microsoft.com/office/drawing/2014/main" id="{2726B3A7-A445-4933-2893-B8057A566103}"/>
              </a:ext>
            </a:extLst>
          </p:cNvPr>
          <p:cNvSpPr>
            <a:spLocks noGrp="1"/>
          </p:cNvSpPr>
          <p:nvPr>
            <p:ph type="sldNum" idx="12"/>
          </p:nvPr>
        </p:nvSpPr>
        <p:spPr/>
        <p:txBody>
          <a:bodyPr/>
          <a:lstStyle/>
          <a:p>
            <a:pPr marL="0" lvl="0" indent="0" algn="r" rtl="0">
              <a:spcBef>
                <a:spcPts val="0"/>
              </a:spcBef>
              <a:spcAft>
                <a:spcPts val="600"/>
              </a:spcAft>
              <a:buNone/>
            </a:pPr>
            <a:fld id="{00000000-1234-1234-1234-123412341234}" type="slidenum">
              <a:rPr lang="en-US" smtClean="0"/>
              <a:pPr marL="0" lvl="0" indent="0" algn="r" rtl="0">
                <a:spcBef>
                  <a:spcPts val="0"/>
                </a:spcBef>
                <a:spcAft>
                  <a:spcPts val="600"/>
                </a:spcAft>
                <a:buNone/>
              </a:pPr>
              <a:t>69</a:t>
            </a:fld>
            <a:endParaRPr lang="en-US"/>
          </a:p>
        </p:txBody>
      </p:sp>
    </p:spTree>
    <p:extLst>
      <p:ext uri="{BB962C8B-B14F-4D97-AF65-F5344CB8AC3E}">
        <p14:creationId xmlns:p14="http://schemas.microsoft.com/office/powerpoint/2010/main" val="2340731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10acde283df_1_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Learning Objectives</a:t>
            </a:r>
            <a:endParaRPr/>
          </a:p>
        </p:txBody>
      </p:sp>
      <p:sp>
        <p:nvSpPr>
          <p:cNvPr id="143" name="Google Shape;143;g10acde283df_1_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US">
                <a:solidFill>
                  <a:schemeClr val="dk1"/>
                </a:solidFill>
              </a:rPr>
              <a:t>Identify key characteristics of interactive fiction</a:t>
            </a:r>
            <a:endParaRPr>
              <a:solidFill>
                <a:schemeClr val="dk1"/>
              </a:solidFill>
            </a:endParaRPr>
          </a:p>
          <a:p>
            <a:pPr marL="457200" lvl="0" indent="-342900" algn="l" rtl="0">
              <a:spcBef>
                <a:spcPts val="0"/>
              </a:spcBef>
              <a:spcAft>
                <a:spcPts val="0"/>
              </a:spcAft>
              <a:buClr>
                <a:schemeClr val="dk1"/>
              </a:buClr>
              <a:buSzPts val="1800"/>
              <a:buChar char="●"/>
            </a:pPr>
            <a:r>
              <a:rPr lang="en-US">
                <a:solidFill>
                  <a:schemeClr val="dk1"/>
                </a:solidFill>
              </a:rPr>
              <a:t>Develop an understanding of what it takes to make a simple IF game</a:t>
            </a:r>
            <a:endParaRPr>
              <a:solidFill>
                <a:schemeClr val="dk1"/>
              </a:solidFill>
            </a:endParaRPr>
          </a:p>
          <a:p>
            <a:pPr marL="457200" lvl="0" indent="-342900" algn="l" rtl="0">
              <a:spcBef>
                <a:spcPts val="0"/>
              </a:spcBef>
              <a:spcAft>
                <a:spcPts val="0"/>
              </a:spcAft>
              <a:buClr>
                <a:schemeClr val="dk1"/>
              </a:buClr>
              <a:buSzPts val="1800"/>
              <a:buChar char="●"/>
            </a:pPr>
            <a:r>
              <a:rPr lang="en-US">
                <a:solidFill>
                  <a:schemeClr val="dk1"/>
                </a:solidFill>
              </a:rPr>
              <a:t>Get a brief glimpse into what automated story generation is</a:t>
            </a:r>
            <a:endParaRPr>
              <a:solidFill>
                <a:schemeClr val="dk1"/>
              </a:solidFill>
            </a:endParaRPr>
          </a:p>
        </p:txBody>
      </p:sp>
      <p:sp>
        <p:nvSpPr>
          <p:cNvPr id="144" name="Google Shape;144;g10acde283df_1_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7</a:t>
            </a:fld>
            <a:r>
              <a:rPr lang="en-US"/>
              <a:t>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10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1600"/>
              </a:spcBef>
              <a:spcAft>
                <a:spcPts val="0"/>
              </a:spcAft>
              <a:buClr>
                <a:srgbClr val="FFFFFF"/>
              </a:buClr>
              <a:buSzPts val="1700"/>
              <a:buChar char="●"/>
            </a:pPr>
            <a:r>
              <a:rPr lang="en-US" sz="1700" dirty="0">
                <a:solidFill>
                  <a:srgbClr val="FFFFFF"/>
                </a:solidFill>
              </a:rPr>
              <a:t>~6 homework assignments = total of 55% of final grade</a:t>
            </a:r>
            <a:endParaRPr sz="1900" dirty="0"/>
          </a:p>
          <a:p>
            <a:pPr marL="914400" lvl="1" indent="-330200" algn="l" rtl="0">
              <a:lnSpc>
                <a:spcPct val="115000"/>
              </a:lnSpc>
              <a:spcBef>
                <a:spcPts val="0"/>
              </a:spcBef>
              <a:spcAft>
                <a:spcPts val="0"/>
              </a:spcAft>
              <a:buClr>
                <a:srgbClr val="FFFFFF"/>
              </a:buClr>
              <a:buSzPts val="1600"/>
              <a:buChar char="●"/>
            </a:pPr>
            <a:r>
              <a:rPr lang="en-US" sz="1300" dirty="0">
                <a:solidFill>
                  <a:srgbClr val="FFFFFF"/>
                </a:solidFill>
              </a:rPr>
              <a:t>Can be completed in groups </a:t>
            </a:r>
            <a:r>
              <a:rPr lang="en-US" sz="1500" dirty="0"/>
              <a:t>≤</a:t>
            </a:r>
            <a:r>
              <a:rPr lang="en-US" sz="1300" dirty="0">
                <a:solidFill>
                  <a:srgbClr val="FFFFFF"/>
                </a:solidFill>
              </a:rPr>
              <a:t> 4 </a:t>
            </a:r>
          </a:p>
          <a:p>
            <a:pPr marL="914400" lvl="1" indent="-330200" algn="l" rtl="0">
              <a:lnSpc>
                <a:spcPct val="115000"/>
              </a:lnSpc>
              <a:spcBef>
                <a:spcPts val="0"/>
              </a:spcBef>
              <a:spcAft>
                <a:spcPts val="0"/>
              </a:spcAft>
              <a:buClr>
                <a:srgbClr val="FFFFFF"/>
              </a:buClr>
              <a:buSzPts val="1600"/>
              <a:buChar char="●"/>
            </a:pPr>
            <a:r>
              <a:rPr lang="en-US" sz="1300" dirty="0">
                <a:solidFill>
                  <a:srgbClr val="FFFFFF"/>
                </a:solidFill>
              </a:rPr>
              <a:t>Make sure to submit it as a group to </a:t>
            </a:r>
            <a:r>
              <a:rPr lang="en-US" sz="1300" dirty="0" err="1">
                <a:solidFill>
                  <a:srgbClr val="FFFFFF"/>
                </a:solidFill>
              </a:rPr>
              <a:t>Gradescope</a:t>
            </a:r>
            <a:r>
              <a:rPr lang="en-US" sz="1300" dirty="0">
                <a:solidFill>
                  <a:srgbClr val="FFFFFF"/>
                </a:solidFill>
              </a:rPr>
              <a:t>, and don’t leave anyone off!</a:t>
            </a:r>
          </a:p>
          <a:p>
            <a:pPr marL="914400" lvl="1" indent="-330200" algn="l" rtl="0">
              <a:lnSpc>
                <a:spcPct val="115000"/>
              </a:lnSpc>
              <a:spcBef>
                <a:spcPts val="0"/>
              </a:spcBef>
              <a:spcAft>
                <a:spcPts val="0"/>
              </a:spcAft>
              <a:buClr>
                <a:srgbClr val="FFFFFF"/>
              </a:buClr>
              <a:buSzPts val="1600"/>
              <a:buChar char="●"/>
            </a:pPr>
            <a:r>
              <a:rPr lang="en-US" sz="1300" dirty="0">
                <a:solidFill>
                  <a:srgbClr val="FFFFFF"/>
                </a:solidFill>
              </a:rPr>
              <a:t>Larger groups will do additional work</a:t>
            </a:r>
            <a:endParaRPr sz="1300" dirty="0">
              <a:solidFill>
                <a:srgbClr val="FFFFFF"/>
              </a:solidFill>
            </a:endParaRPr>
          </a:p>
          <a:p>
            <a:pPr marL="457200" lvl="0" indent="-336550" algn="l" rtl="0">
              <a:lnSpc>
                <a:spcPct val="115000"/>
              </a:lnSpc>
              <a:spcBef>
                <a:spcPts val="0"/>
              </a:spcBef>
              <a:spcAft>
                <a:spcPts val="0"/>
              </a:spcAft>
              <a:buClr>
                <a:srgbClr val="FFFFFF"/>
              </a:buClr>
              <a:buSzPts val="1700"/>
              <a:buChar char="●"/>
            </a:pPr>
            <a:r>
              <a:rPr lang="en-US" sz="1700" dirty="0">
                <a:solidFill>
                  <a:srgbClr val="FFFFFF"/>
                </a:solidFill>
              </a:rPr>
              <a:t>One final project = 30%</a:t>
            </a:r>
            <a:endParaRPr sz="1900" dirty="0"/>
          </a:p>
          <a:p>
            <a:pPr marL="914400" lvl="1" indent="-336550" algn="l" rtl="0">
              <a:lnSpc>
                <a:spcPct val="115000"/>
              </a:lnSpc>
              <a:spcBef>
                <a:spcPts val="0"/>
              </a:spcBef>
              <a:spcAft>
                <a:spcPts val="0"/>
              </a:spcAft>
              <a:buClr>
                <a:srgbClr val="FFFFFF"/>
              </a:buClr>
              <a:buSzPts val="1700"/>
              <a:buFont typeface="Arial"/>
              <a:buChar char="●"/>
            </a:pPr>
            <a:r>
              <a:rPr lang="en-US" sz="1300" dirty="0">
                <a:solidFill>
                  <a:srgbClr val="FFFFFF"/>
                </a:solidFill>
              </a:rPr>
              <a:t>Can be completed in groups </a:t>
            </a:r>
            <a:r>
              <a:rPr lang="en-US" sz="1300" dirty="0"/>
              <a:t>≤</a:t>
            </a:r>
            <a:r>
              <a:rPr lang="en-US" sz="1300" dirty="0">
                <a:solidFill>
                  <a:srgbClr val="FFFFFF"/>
                </a:solidFill>
              </a:rPr>
              <a:t> 5</a:t>
            </a:r>
            <a:endParaRPr sz="1300" dirty="0">
              <a:solidFill>
                <a:srgbClr val="FFFFFF"/>
              </a:solidFill>
            </a:endParaRPr>
          </a:p>
          <a:p>
            <a:pPr marL="457200" lvl="0" indent="-336550" algn="l" rtl="0">
              <a:lnSpc>
                <a:spcPct val="115000"/>
              </a:lnSpc>
              <a:spcBef>
                <a:spcPts val="0"/>
              </a:spcBef>
              <a:spcAft>
                <a:spcPts val="0"/>
              </a:spcAft>
              <a:buClr>
                <a:srgbClr val="FFFFFF"/>
              </a:buClr>
              <a:buSzPts val="1700"/>
              <a:buChar char="●"/>
            </a:pPr>
            <a:r>
              <a:rPr lang="en-US" sz="1700" dirty="0">
                <a:solidFill>
                  <a:srgbClr val="FFFFFF"/>
                </a:solidFill>
              </a:rPr>
              <a:t>Participation + Paper presentations = 15%</a:t>
            </a:r>
            <a:endParaRPr sz="1700" dirty="0">
              <a:solidFill>
                <a:srgbClr val="FFFFFF"/>
              </a:solidFill>
            </a:endParaRPr>
          </a:p>
        </p:txBody>
      </p:sp>
      <p:sp>
        <p:nvSpPr>
          <p:cNvPr id="580" name="Google Shape;580;p10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70</a:t>
            </a:fld>
            <a:r>
              <a:rPr lang="en-US"/>
              <a:t> </a:t>
            </a:r>
            <a:endParaRPr/>
          </a:p>
        </p:txBody>
      </p:sp>
      <p:sp>
        <p:nvSpPr>
          <p:cNvPr id="581" name="Google Shape;581;p10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Grading</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10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dirty="0"/>
              <a:t>Group Paper Presentations</a:t>
            </a:r>
            <a:endParaRPr dirty="0"/>
          </a:p>
        </p:txBody>
      </p:sp>
      <p:sp>
        <p:nvSpPr>
          <p:cNvPr id="587" name="Google Shape;587;p10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US" dirty="0">
                <a:solidFill>
                  <a:schemeClr val="dk1"/>
                </a:solidFill>
              </a:rPr>
              <a:t>Prepare multiple 10-15 minute group presentations on papers from the reading list.</a:t>
            </a:r>
            <a:endParaRPr dirty="0"/>
          </a:p>
          <a:p>
            <a:pPr marL="457200" lvl="0" indent="-342900" algn="l" rtl="0">
              <a:lnSpc>
                <a:spcPct val="115000"/>
              </a:lnSpc>
              <a:spcBef>
                <a:spcPts val="0"/>
              </a:spcBef>
              <a:spcAft>
                <a:spcPts val="0"/>
              </a:spcAft>
              <a:buSzPts val="1800"/>
              <a:buChar char="●"/>
            </a:pPr>
            <a:r>
              <a:rPr lang="en-US" dirty="0">
                <a:solidFill>
                  <a:schemeClr val="dk1"/>
                </a:solidFill>
              </a:rPr>
              <a:t>Your presentation should summarize the work and discuss the ways it’s applicable to either interactive fiction or automated story generation.</a:t>
            </a:r>
          </a:p>
          <a:p>
            <a:pPr lvl="0"/>
            <a:r>
              <a:rPr lang="en-US" dirty="0">
                <a:solidFill>
                  <a:schemeClr val="dk1"/>
                </a:solidFill>
              </a:rPr>
              <a:t>We’ll follow a </a:t>
            </a:r>
            <a:r>
              <a:rPr lang="en-US" dirty="0">
                <a:solidFill>
                  <a:schemeClr val="dk1"/>
                </a:solidFill>
                <a:hlinkClick r:id="rId3"/>
              </a:rPr>
              <a:t>role-playing paper-reading seminar format</a:t>
            </a:r>
            <a:r>
              <a:rPr lang="en-US" dirty="0">
                <a:solidFill>
                  <a:schemeClr val="dk1"/>
                </a:solidFill>
              </a:rPr>
              <a:t> where each person in your group will play a different role (e.g. Scientific Peer Reviewer, Archaeologist, Academic Researcher, Industry Practitioner, Hacker, </a:t>
            </a:r>
            <a:r>
              <a:rPr lang="en-US" dirty="0" err="1">
                <a:solidFill>
                  <a:schemeClr val="dk1"/>
                </a:solidFill>
              </a:rPr>
              <a:t>etc</a:t>
            </a:r>
            <a:r>
              <a:rPr lang="en-US" dirty="0">
                <a:solidFill>
                  <a:schemeClr val="dk1"/>
                </a:solidFill>
              </a:rPr>
              <a:t>)</a:t>
            </a:r>
            <a:endParaRPr dirty="0"/>
          </a:p>
          <a:p>
            <a:pPr marL="457200" lvl="0" indent="-342900" algn="l" rtl="0">
              <a:lnSpc>
                <a:spcPct val="115000"/>
              </a:lnSpc>
              <a:spcBef>
                <a:spcPts val="0"/>
              </a:spcBef>
              <a:spcAft>
                <a:spcPts val="0"/>
              </a:spcAft>
              <a:buSzPts val="1800"/>
              <a:buChar char="●"/>
            </a:pPr>
            <a:r>
              <a:rPr lang="en-US" dirty="0">
                <a:solidFill>
                  <a:schemeClr val="dk1"/>
                </a:solidFill>
              </a:rPr>
              <a:t>Grading:</a:t>
            </a:r>
            <a:endParaRPr dirty="0"/>
          </a:p>
          <a:p>
            <a:pPr marL="914400" lvl="1" indent="-317500" algn="l" rtl="0">
              <a:lnSpc>
                <a:spcPct val="115000"/>
              </a:lnSpc>
              <a:spcBef>
                <a:spcPts val="1600"/>
              </a:spcBef>
              <a:spcAft>
                <a:spcPts val="0"/>
              </a:spcAft>
              <a:buSzPts val="1400"/>
              <a:buChar char="○"/>
            </a:pPr>
            <a:r>
              <a:rPr lang="en-US" dirty="0">
                <a:solidFill>
                  <a:schemeClr val="dk1"/>
                </a:solidFill>
                <a:highlight>
                  <a:srgbClr val="FF0000"/>
                </a:highlight>
              </a:rPr>
              <a:t>50%: </a:t>
            </a:r>
            <a:r>
              <a:rPr lang="en-US" b="1" dirty="0">
                <a:solidFill>
                  <a:schemeClr val="dk1"/>
                </a:solidFill>
                <a:highlight>
                  <a:srgbClr val="FF0000"/>
                </a:highlight>
              </a:rPr>
              <a:t>Send us your slides by Monday at 3 PM the week of your presentation </a:t>
            </a:r>
            <a:endParaRPr dirty="0"/>
          </a:p>
          <a:p>
            <a:pPr marL="914400" lvl="1" indent="-317500" algn="l" rtl="0">
              <a:lnSpc>
                <a:spcPct val="115000"/>
              </a:lnSpc>
              <a:spcBef>
                <a:spcPts val="1600"/>
              </a:spcBef>
              <a:spcAft>
                <a:spcPts val="0"/>
              </a:spcAft>
              <a:buSzPts val="1400"/>
              <a:buChar char="○"/>
            </a:pPr>
            <a:r>
              <a:rPr lang="en-US" dirty="0">
                <a:solidFill>
                  <a:schemeClr val="dk1"/>
                </a:solidFill>
              </a:rPr>
              <a:t>50%: presentation to the class</a:t>
            </a:r>
            <a:endParaRPr dirty="0"/>
          </a:p>
        </p:txBody>
      </p:sp>
      <p:sp>
        <p:nvSpPr>
          <p:cNvPr id="588" name="Google Shape;588;p10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71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8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g10d5eeb472b_0_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Links</a:t>
            </a:r>
            <a:endParaRPr dirty="0"/>
          </a:p>
        </p:txBody>
      </p:sp>
      <p:sp>
        <p:nvSpPr>
          <p:cNvPr id="594" name="Google Shape;594;g10d5eeb472b_0_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36550" algn="l" rtl="0">
              <a:spcBef>
                <a:spcPts val="1600"/>
              </a:spcBef>
              <a:spcAft>
                <a:spcPts val="0"/>
              </a:spcAft>
              <a:buClr>
                <a:schemeClr val="dk1"/>
              </a:buClr>
              <a:buSzPts val="1700"/>
              <a:buChar char="●"/>
            </a:pPr>
            <a:r>
              <a:rPr lang="en-US" sz="1700" dirty="0">
                <a:solidFill>
                  <a:schemeClr val="dk1"/>
                </a:solidFill>
              </a:rPr>
              <a:t>Ed Discussion (</a:t>
            </a:r>
            <a:r>
              <a:rPr lang="en-US" sz="1700" u="sng" dirty="0">
                <a:solidFill>
                  <a:schemeClr val="accent5"/>
                </a:solidFill>
              </a:rPr>
              <a:t>https://</a:t>
            </a:r>
            <a:r>
              <a:rPr lang="en-US" sz="1700" u="sng" dirty="0" err="1">
                <a:solidFill>
                  <a:schemeClr val="accent5"/>
                </a:solidFill>
              </a:rPr>
              <a:t>edstem.org</a:t>
            </a:r>
            <a:r>
              <a:rPr lang="en-US" sz="1700" u="sng" dirty="0">
                <a:solidFill>
                  <a:schemeClr val="accent5"/>
                </a:solidFill>
              </a:rPr>
              <a:t>/us/courses/50468/</a:t>
            </a:r>
            <a:r>
              <a:rPr lang="en-US" sz="1700" dirty="0">
                <a:solidFill>
                  <a:schemeClr val="dk1"/>
                </a:solidFill>
              </a:rPr>
              <a:t>) – preferred method of contact</a:t>
            </a:r>
          </a:p>
          <a:p>
            <a:pPr marL="457200" lvl="0" indent="-336550" algn="l" rtl="0">
              <a:spcBef>
                <a:spcPts val="1600"/>
              </a:spcBef>
              <a:spcAft>
                <a:spcPts val="0"/>
              </a:spcAft>
              <a:buClr>
                <a:schemeClr val="dk1"/>
              </a:buClr>
              <a:buSzPts val="1700"/>
              <a:buChar char="●"/>
            </a:pPr>
            <a:r>
              <a:rPr lang="en-US" sz="1700" dirty="0">
                <a:solidFill>
                  <a:schemeClr val="dk1"/>
                </a:solidFill>
              </a:rPr>
              <a:t>Course website (</a:t>
            </a:r>
            <a:r>
              <a:rPr lang="en-US" sz="1700" dirty="0">
                <a:solidFill>
                  <a:schemeClr val="dk1"/>
                </a:solidFill>
                <a:hlinkClick r:id="rId3"/>
              </a:rPr>
              <a:t>https://interactive-fiction-class.org</a:t>
            </a:r>
            <a:r>
              <a:rPr lang="en-US" sz="1700" dirty="0">
                <a:solidFill>
                  <a:schemeClr val="dk1"/>
                </a:solidFill>
              </a:rPr>
              <a:t>) – where all homework assignments will be located</a:t>
            </a:r>
          </a:p>
          <a:p>
            <a:pPr marL="457200" lvl="0" indent="-336550" algn="l" rtl="0">
              <a:spcBef>
                <a:spcPts val="1600"/>
              </a:spcBef>
              <a:spcAft>
                <a:spcPts val="0"/>
              </a:spcAft>
              <a:buClr>
                <a:schemeClr val="dk1"/>
              </a:buClr>
              <a:buSzPts val="1700"/>
              <a:buChar char="●"/>
            </a:pPr>
            <a:r>
              <a:rPr lang="en-US" sz="1700" dirty="0">
                <a:solidFill>
                  <a:schemeClr val="dk1"/>
                </a:solidFill>
              </a:rPr>
              <a:t>Canvas (</a:t>
            </a:r>
            <a:r>
              <a:rPr lang="en-US" sz="1700" dirty="0">
                <a:solidFill>
                  <a:schemeClr val="dk1"/>
                </a:solidFill>
                <a:hlinkClick r:id="rId4"/>
              </a:rPr>
              <a:t>https://canvas.upenn.edu/courses/1770477</a:t>
            </a:r>
            <a:r>
              <a:rPr lang="en-US" sz="1700" dirty="0">
                <a:solidFill>
                  <a:schemeClr val="dk1"/>
                </a:solidFill>
              </a:rPr>
              <a:t>) – mainly used for calendar of due dates</a:t>
            </a:r>
          </a:p>
        </p:txBody>
      </p:sp>
      <p:sp>
        <p:nvSpPr>
          <p:cNvPr id="595" name="Google Shape;595;g10d5eeb472b_0_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43E951-1956-98DB-E467-3F0F5DCB80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73</a:t>
            </a:fld>
            <a:endParaRPr lang="en-US"/>
          </a:p>
        </p:txBody>
      </p:sp>
      <p:pic>
        <p:nvPicPr>
          <p:cNvPr id="3074" name="Picture 2" descr="Jim Henson's Labyrinth: The Adventure Game - River Horse Games |  DriveThruRPG.com">
            <a:extLst>
              <a:ext uri="{FF2B5EF4-FFF2-40B4-BE49-F238E27FC236}">
                <a16:creationId xmlns:a16="http://schemas.microsoft.com/office/drawing/2014/main" id="{6274B85C-088D-E0C0-287F-328DB30D0B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741" y="294250"/>
            <a:ext cx="3048530" cy="433402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ausritter - Losing Games | DriveThruRPG.com">
            <a:extLst>
              <a:ext uri="{FF2B5EF4-FFF2-40B4-BE49-F238E27FC236}">
                <a16:creationId xmlns:a16="http://schemas.microsoft.com/office/drawing/2014/main" id="{2606227F-8E0C-FB13-874D-A800A0C34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7080" y="294250"/>
            <a:ext cx="3055217" cy="43340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BBE1BFF-6797-029A-42DD-2BF69F7D2B49}"/>
              </a:ext>
            </a:extLst>
          </p:cNvPr>
          <p:cNvSpPr txBox="1"/>
          <p:nvPr/>
        </p:nvSpPr>
        <p:spPr>
          <a:xfrm>
            <a:off x="2670516" y="4749040"/>
            <a:ext cx="3802967" cy="307777"/>
          </a:xfrm>
          <a:prstGeom prst="rect">
            <a:avLst/>
          </a:prstGeom>
          <a:noFill/>
        </p:spPr>
        <p:txBody>
          <a:bodyPr wrap="square">
            <a:spAutoFit/>
          </a:bodyPr>
          <a:lstStyle/>
          <a:p>
            <a:pPr marL="457200" marR="0" lvl="0" indent="-342900" algn="l" rtl="0">
              <a:lnSpc>
                <a:spcPct val="100000"/>
              </a:lnSpc>
              <a:spcBef>
                <a:spcPts val="0"/>
              </a:spcBef>
              <a:spcAft>
                <a:spcPts val="0"/>
              </a:spcAft>
              <a:buClr>
                <a:schemeClr val="lt2"/>
              </a:buClr>
              <a:buSzPts val="2100"/>
              <a:buFont typeface="Arial"/>
              <a:buNone/>
            </a:pPr>
            <a:r>
              <a:rPr lang="en-US" sz="1400" b="0" i="0" u="none" strike="noStrike" cap="none" dirty="0">
                <a:solidFill>
                  <a:schemeClr val="dk1"/>
                </a:solidFill>
                <a:latin typeface="Arial"/>
                <a:ea typeface="Arial"/>
                <a:cs typeface="Arial"/>
                <a:sym typeface="Arial"/>
              </a:rPr>
              <a:t>Due Tuesday </a:t>
            </a:r>
            <a:r>
              <a:rPr lang="en-US" sz="1400" i="0" strike="noStrike" cap="none" dirty="0">
                <a:solidFill>
                  <a:schemeClr val="dk1"/>
                </a:solidFill>
              </a:rPr>
              <a:t>January 23 </a:t>
            </a:r>
            <a:r>
              <a:rPr lang="en-US" sz="1400" b="0" i="0" u="none" strike="noStrike" cap="none" dirty="0">
                <a:solidFill>
                  <a:schemeClr val="dk1"/>
                </a:solidFill>
                <a:latin typeface="Arial"/>
                <a:ea typeface="Arial"/>
                <a:cs typeface="Arial"/>
                <a:sym typeface="Arial"/>
              </a:rPr>
              <a:t>before class starts</a:t>
            </a:r>
            <a:endParaRPr lang="en-US" dirty="0"/>
          </a:p>
        </p:txBody>
      </p:sp>
    </p:spTree>
    <p:extLst>
      <p:ext uri="{BB962C8B-B14F-4D97-AF65-F5344CB8AC3E}">
        <p14:creationId xmlns:p14="http://schemas.microsoft.com/office/powerpoint/2010/main" val="37857038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111"/>
          <p:cNvSpPr txBo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p>
            <a:pPr marL="117475" marR="0" lvl="0" indent="-3175" algn="l" rtl="0">
              <a:lnSpc>
                <a:spcPct val="100000"/>
              </a:lnSpc>
              <a:spcBef>
                <a:spcPts val="0"/>
              </a:spcBef>
              <a:spcAft>
                <a:spcPts val="0"/>
              </a:spcAft>
              <a:buClr>
                <a:schemeClr val="lt2"/>
              </a:buClr>
              <a:buSzPts val="2100"/>
              <a:buFont typeface="Arial"/>
              <a:buNone/>
            </a:pPr>
            <a:r>
              <a:rPr lang="en-US" sz="2100" b="0" i="0" u="none" strike="noStrike" cap="none" dirty="0">
                <a:solidFill>
                  <a:schemeClr val="dk1"/>
                </a:solidFill>
                <a:latin typeface="Arial"/>
                <a:ea typeface="Arial"/>
                <a:cs typeface="Arial"/>
                <a:sym typeface="Arial"/>
              </a:rPr>
              <a:t>Implement a text adventure game in Python.</a:t>
            </a:r>
            <a:endParaRPr dirty="0"/>
          </a:p>
          <a:p>
            <a:pPr marL="457200" marR="0" lvl="0" indent="-342900" algn="l" rtl="0">
              <a:lnSpc>
                <a:spcPct val="100000"/>
              </a:lnSpc>
              <a:spcBef>
                <a:spcPts val="0"/>
              </a:spcBef>
              <a:spcAft>
                <a:spcPts val="0"/>
              </a:spcAft>
              <a:buClr>
                <a:schemeClr val="lt2"/>
              </a:buClr>
              <a:buSzPts val="2100"/>
              <a:buFont typeface="Arial"/>
              <a:buNone/>
            </a:pPr>
            <a:endParaRPr sz="2100" b="0" i="0" u="none" strike="noStrike" cap="none" dirty="0">
              <a:solidFill>
                <a:schemeClr val="dk1"/>
              </a:solidFill>
              <a:latin typeface="Arial"/>
              <a:ea typeface="Arial"/>
              <a:cs typeface="Arial"/>
              <a:sym typeface="Arial"/>
            </a:endParaRPr>
          </a:p>
          <a:p>
            <a:pPr marL="457200" marR="0" lvl="0" indent="-342900" algn="l" rtl="0">
              <a:lnSpc>
                <a:spcPct val="100000"/>
              </a:lnSpc>
              <a:spcBef>
                <a:spcPts val="0"/>
              </a:spcBef>
              <a:spcAft>
                <a:spcPts val="0"/>
              </a:spcAft>
              <a:buClr>
                <a:schemeClr val="lt2"/>
              </a:buClr>
              <a:buSzPts val="2100"/>
              <a:buFont typeface="Arial"/>
              <a:buNone/>
            </a:pPr>
            <a:r>
              <a:rPr lang="en-US" sz="2100" b="0" i="0" u="none" strike="noStrike" cap="none" dirty="0">
                <a:solidFill>
                  <a:schemeClr val="dk1"/>
                </a:solidFill>
                <a:latin typeface="Arial"/>
                <a:ea typeface="Arial"/>
                <a:cs typeface="Arial"/>
                <a:sym typeface="Arial"/>
              </a:rPr>
              <a:t>Due </a:t>
            </a:r>
            <a:r>
              <a:rPr lang="en-US" sz="2100" i="0" strike="noStrike" cap="none" dirty="0">
                <a:solidFill>
                  <a:schemeClr val="dk1"/>
                </a:solidFill>
              </a:rPr>
              <a:t>1/30/24</a:t>
            </a:r>
            <a:r>
              <a:rPr lang="en-US" sz="2100" b="0" i="0" u="none" strike="noStrike" cap="none" dirty="0">
                <a:solidFill>
                  <a:schemeClr val="dk1"/>
                </a:solidFill>
                <a:latin typeface="Arial"/>
                <a:ea typeface="Arial"/>
                <a:cs typeface="Arial"/>
                <a:sym typeface="Arial"/>
              </a:rPr>
              <a:t> before class starts</a:t>
            </a:r>
            <a:endParaRPr dirty="0"/>
          </a:p>
          <a:p>
            <a:pPr marL="457200" marR="0" lvl="0" indent="-342900" algn="l" rtl="0">
              <a:lnSpc>
                <a:spcPct val="100000"/>
              </a:lnSpc>
              <a:spcBef>
                <a:spcPts val="0"/>
              </a:spcBef>
              <a:spcAft>
                <a:spcPts val="0"/>
              </a:spcAft>
              <a:buClr>
                <a:schemeClr val="lt2"/>
              </a:buClr>
              <a:buSzPts val="2100"/>
              <a:buFont typeface="Arial"/>
              <a:buNone/>
            </a:pPr>
            <a:endParaRPr sz="2100" b="0" i="0" u="none" strike="noStrike" cap="none" dirty="0">
              <a:solidFill>
                <a:schemeClr val="dk1"/>
              </a:solidFill>
              <a:latin typeface="Arial"/>
              <a:ea typeface="Arial"/>
              <a:cs typeface="Arial"/>
              <a:sym typeface="Arial"/>
            </a:endParaRPr>
          </a:p>
          <a:p>
            <a:pPr marL="457200" marR="0" lvl="0" indent="-342900" algn="l" rtl="0">
              <a:lnSpc>
                <a:spcPct val="100000"/>
              </a:lnSpc>
              <a:spcBef>
                <a:spcPts val="0"/>
              </a:spcBef>
              <a:spcAft>
                <a:spcPts val="0"/>
              </a:spcAft>
              <a:buClr>
                <a:schemeClr val="lt2"/>
              </a:buClr>
              <a:buSzPts val="2100"/>
              <a:buFont typeface="Arial"/>
              <a:buNone/>
            </a:pPr>
            <a:endParaRPr sz="2100" b="0" i="0" u="none" strike="noStrike" cap="none" dirty="0">
              <a:solidFill>
                <a:schemeClr val="dk1"/>
              </a:solidFill>
              <a:latin typeface="Arial"/>
              <a:ea typeface="Arial"/>
              <a:cs typeface="Arial"/>
              <a:sym typeface="Arial"/>
            </a:endParaRPr>
          </a:p>
        </p:txBody>
      </p:sp>
      <p:sp>
        <p:nvSpPr>
          <p:cNvPr id="608" name="Google Shape;608;p11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00000"/>
              </a:lnSpc>
              <a:spcBef>
                <a:spcPts val="0"/>
              </a:spcBef>
              <a:spcAft>
                <a:spcPts val="0"/>
              </a:spcAft>
              <a:buSzPts val="1800"/>
              <a:buNone/>
            </a:pPr>
            <a:r>
              <a:rPr lang="en-US" sz="2100" dirty="0"/>
              <a:t>Learn how to work with large language models for interactive fiction.</a:t>
            </a:r>
            <a:endParaRPr dirty="0"/>
          </a:p>
          <a:p>
            <a:pPr marL="114300" lvl="0" indent="0" algn="l" rtl="0">
              <a:lnSpc>
                <a:spcPct val="100000"/>
              </a:lnSpc>
              <a:spcBef>
                <a:spcPts val="0"/>
              </a:spcBef>
              <a:spcAft>
                <a:spcPts val="0"/>
              </a:spcAft>
              <a:buSzPts val="1800"/>
              <a:buNone/>
            </a:pPr>
            <a:endParaRPr sz="2100" dirty="0">
              <a:solidFill>
                <a:schemeClr val="dk1"/>
              </a:solidFill>
            </a:endParaRPr>
          </a:p>
          <a:p>
            <a:pPr marL="114300" lvl="0" indent="0" algn="l" rtl="0">
              <a:lnSpc>
                <a:spcPct val="100000"/>
              </a:lnSpc>
              <a:spcBef>
                <a:spcPts val="0"/>
              </a:spcBef>
              <a:spcAft>
                <a:spcPts val="0"/>
              </a:spcAft>
              <a:buSzPts val="1800"/>
              <a:buNone/>
            </a:pPr>
            <a:r>
              <a:rPr lang="en-US" sz="2100" dirty="0">
                <a:solidFill>
                  <a:schemeClr val="dk1"/>
                </a:solidFill>
              </a:rPr>
              <a:t>Due 2/6/2</a:t>
            </a:r>
            <a:r>
              <a:rPr lang="en-US" sz="2100" dirty="0"/>
              <a:t>4</a:t>
            </a:r>
            <a:endParaRPr sz="2100" dirty="0">
              <a:solidFill>
                <a:schemeClr val="dk1"/>
              </a:solidFill>
            </a:endParaRPr>
          </a:p>
        </p:txBody>
      </p:sp>
      <p:sp>
        <p:nvSpPr>
          <p:cNvPr id="609" name="Google Shape;609;p111"/>
          <p:cNvSpPr txBox="1">
            <a:spLocks noGrp="1"/>
          </p:cNvSpPr>
          <p:nvPr>
            <p:ph type="title"/>
          </p:nvPr>
        </p:nvSpPr>
        <p:spPr>
          <a:xfrm>
            <a:off x="311700" y="445025"/>
            <a:ext cx="39999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200"/>
              <a:buNone/>
            </a:pPr>
            <a:r>
              <a:rPr lang="en-US" sz="3200"/>
              <a:t>Homework 1</a:t>
            </a:r>
            <a:endParaRPr sz="3200"/>
          </a:p>
        </p:txBody>
      </p:sp>
      <p:sp>
        <p:nvSpPr>
          <p:cNvPr id="610" name="Google Shape;610;p111"/>
          <p:cNvSpPr txBox="1"/>
          <p:nvPr/>
        </p:nvSpPr>
        <p:spPr>
          <a:xfrm>
            <a:off x="4832400" y="445025"/>
            <a:ext cx="39999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4200"/>
              <a:buFont typeface="Arial"/>
              <a:buNone/>
            </a:pPr>
            <a:r>
              <a:rPr lang="en-US" sz="3200" b="0" i="0" u="none" strike="noStrike" cap="none">
                <a:solidFill>
                  <a:schemeClr val="dk1"/>
                </a:solidFill>
                <a:latin typeface="Arial"/>
                <a:ea typeface="Arial"/>
                <a:cs typeface="Arial"/>
                <a:sym typeface="Arial"/>
              </a:rPr>
              <a:t>Homework 2</a:t>
            </a:r>
            <a:endParaRPr/>
          </a:p>
        </p:txBody>
      </p:sp>
      <p:sp>
        <p:nvSpPr>
          <p:cNvPr id="611" name="Google Shape;611;p1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descr="MC Frontalot - It Is Pitch Dark">
            <a:hlinkClick r:id="" action="ppaction://media"/>
            <a:extLst>
              <a:ext uri="{FF2B5EF4-FFF2-40B4-BE49-F238E27FC236}">
                <a16:creationId xmlns:a16="http://schemas.microsoft.com/office/drawing/2014/main" id="{F9C11DF6-6E5D-CE33-7C57-893607B43679}"/>
              </a:ext>
            </a:extLst>
          </p:cNvPr>
          <p:cNvPicPr>
            <a:picLocks noRot="1" noChangeAspect="1"/>
          </p:cNvPicPr>
          <p:nvPr>
            <a:videoFile r:link="rId1"/>
          </p:nvPr>
        </p:nvPicPr>
        <p:blipFill rotWithShape="1">
          <a:blip r:embed="rId3"/>
          <a:srcRect t="442"/>
          <a:stretch/>
        </p:blipFill>
        <p:spPr>
          <a:xfrm>
            <a:off x="20" y="10"/>
            <a:ext cx="9143980" cy="5143490"/>
          </a:xfrm>
          <a:prstGeom prst="rect">
            <a:avLst/>
          </a:prstGeom>
          <a:noFill/>
          <a:ln w="25400" cap="flat" cmpd="sng">
            <a:solidFill>
              <a:srgbClr val="FFFFFF"/>
            </a:solidFill>
            <a:prstDash val="solid"/>
            <a:round/>
            <a:headEnd type="none" w="sm" len="sm"/>
            <a:tailEnd type="none" w="sm" len="sm"/>
          </a:ln>
        </p:spPr>
      </p:pic>
      <p:sp>
        <p:nvSpPr>
          <p:cNvPr id="2" name="Slide Number Placeholder 1" hidden="1">
            <a:extLst>
              <a:ext uri="{FF2B5EF4-FFF2-40B4-BE49-F238E27FC236}">
                <a16:creationId xmlns:a16="http://schemas.microsoft.com/office/drawing/2014/main" id="{4B47FADB-9E02-CD19-DB3E-2610B6943651}"/>
              </a:ext>
            </a:extLst>
          </p:cNvPr>
          <p:cNvSpPr>
            <a:spLocks noGrp="1"/>
          </p:cNvSpPr>
          <p:nvPr>
            <p:ph type="sldNum" idx="12"/>
          </p:nvPr>
        </p:nvSpPr>
        <p:spPr/>
        <p:txBody>
          <a:bodyPr/>
          <a:lstStyle/>
          <a:p>
            <a:pPr marL="0" lvl="0" indent="0" algn="r" rtl="0">
              <a:spcBef>
                <a:spcPts val="0"/>
              </a:spcBef>
              <a:spcAft>
                <a:spcPts val="600"/>
              </a:spcAft>
              <a:buNone/>
            </a:pPr>
            <a:fld id="{00000000-1234-1234-1234-123412341234}" type="slidenum">
              <a:rPr lang="en-US" smtClean="0"/>
              <a:pPr marL="0" lvl="0" indent="0" algn="r" rtl="0">
                <a:spcBef>
                  <a:spcPts val="0"/>
                </a:spcBef>
                <a:spcAft>
                  <a:spcPts val="600"/>
                </a:spcAft>
                <a:buNone/>
              </a:pPr>
              <a:t>75</a:t>
            </a:fld>
            <a:endParaRPr lang="en-US"/>
          </a:p>
        </p:txBody>
      </p:sp>
    </p:spTree>
    <p:extLst>
      <p:ext uri="{BB962C8B-B14F-4D97-AF65-F5344CB8AC3E}">
        <p14:creationId xmlns:p14="http://schemas.microsoft.com/office/powerpoint/2010/main" val="68491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6"/>
          <p:cNvSpPr txBox="1">
            <a:spLocks noGrp="1"/>
          </p:cNvSpPr>
          <p:nvPr>
            <p:ph type="title"/>
          </p:nvPr>
        </p:nvSpPr>
        <p:spPr>
          <a:xfrm>
            <a:off x="311700" y="1708200"/>
            <a:ext cx="8520600" cy="17271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US" sz="5200"/>
              <a:t>Choose-Your-Own Adventures &amp; TRPGs</a:t>
            </a:r>
            <a:endParaRPr sz="5200"/>
          </a:p>
        </p:txBody>
      </p:sp>
      <p:sp>
        <p:nvSpPr>
          <p:cNvPr id="150" name="Google Shape;150;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Paper &amp; Pencil Interactive Fiction</a:t>
            </a:r>
            <a:endParaRPr/>
          </a:p>
        </p:txBody>
      </p:sp>
      <p:pic>
        <p:nvPicPr>
          <p:cNvPr id="156" name="Google Shape;156;p10"/>
          <p:cNvPicPr preferRelativeResize="0"/>
          <p:nvPr/>
        </p:nvPicPr>
        <p:blipFill rotWithShape="1">
          <a:blip r:embed="rId3">
            <a:alphaModFix/>
          </a:blip>
          <a:srcRect/>
          <a:stretch/>
        </p:blipFill>
        <p:spPr>
          <a:xfrm>
            <a:off x="130158" y="2039061"/>
            <a:ext cx="4272445" cy="2395064"/>
          </a:xfrm>
          <a:prstGeom prst="rect">
            <a:avLst/>
          </a:prstGeom>
          <a:noFill/>
          <a:ln>
            <a:noFill/>
          </a:ln>
        </p:spPr>
      </p:pic>
      <p:pic>
        <p:nvPicPr>
          <p:cNvPr id="157" name="Google Shape;157;p10"/>
          <p:cNvPicPr preferRelativeResize="0"/>
          <p:nvPr/>
        </p:nvPicPr>
        <p:blipFill rotWithShape="1">
          <a:blip r:embed="rId4">
            <a:alphaModFix/>
          </a:blip>
          <a:srcRect/>
          <a:stretch/>
        </p:blipFill>
        <p:spPr>
          <a:xfrm>
            <a:off x="4456392" y="89036"/>
            <a:ext cx="5307969" cy="5307969"/>
          </a:xfrm>
          <a:prstGeom prst="rect">
            <a:avLst/>
          </a:prstGeom>
          <a:noFill/>
          <a:ln>
            <a:noFill/>
          </a:ln>
        </p:spPr>
      </p:pic>
      <p:sp>
        <p:nvSpPr>
          <p:cNvPr id="158" name="Google Shape;158;p10"/>
          <p:cNvSpPr txBox="1"/>
          <p:nvPr/>
        </p:nvSpPr>
        <p:spPr>
          <a:xfrm>
            <a:off x="309834" y="1017725"/>
            <a:ext cx="4558800" cy="3416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lt2"/>
              </a:buClr>
              <a:buSzPts val="1800"/>
              <a:buFont typeface="Arial"/>
              <a:buNone/>
            </a:pPr>
            <a:r>
              <a:rPr lang="en-US" sz="1800" b="0" i="0" u="none" strike="noStrike" cap="none">
                <a:solidFill>
                  <a:schemeClr val="lt2"/>
                </a:solidFill>
                <a:latin typeface="Arial"/>
                <a:ea typeface="Arial"/>
                <a:cs typeface="Arial"/>
                <a:sym typeface="Arial"/>
              </a:rPr>
              <a:t>Dungeons &amp; Dragons is a fantasy tabletop role playing game first published in 1974.</a:t>
            </a:r>
            <a:endParaRPr/>
          </a:p>
          <a:p>
            <a:pPr marL="0" marR="0" lvl="0" indent="0" algn="l" rtl="0">
              <a:lnSpc>
                <a:spcPct val="115000"/>
              </a:lnSpc>
              <a:spcBef>
                <a:spcPts val="0"/>
              </a:spcBef>
              <a:spcAft>
                <a:spcPts val="0"/>
              </a:spcAft>
              <a:buClr>
                <a:schemeClr val="lt2"/>
              </a:buClr>
              <a:buSzPts val="1800"/>
              <a:buFont typeface="Arial"/>
              <a:buNone/>
            </a:pPr>
            <a:endParaRPr sz="1800" b="0" i="0" u="none" strike="noStrike" cap="none">
              <a:solidFill>
                <a:schemeClr val="lt2"/>
              </a:solidFill>
              <a:latin typeface="Arial"/>
              <a:ea typeface="Arial"/>
              <a:cs typeface="Arial"/>
              <a:sym typeface="Arial"/>
            </a:endParaRPr>
          </a:p>
        </p:txBody>
      </p:sp>
      <p:sp>
        <p:nvSpPr>
          <p:cNvPr id="159" name="Google Shape;159;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1274</TotalTime>
  <Words>6670</Words>
  <Application>Microsoft Macintosh PowerPoint</Application>
  <PresentationFormat>On-screen Show (16:9)</PresentationFormat>
  <Paragraphs>454</Paragraphs>
  <Slides>75</Slides>
  <Notes>69</Notes>
  <HiddenSlides>1</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75</vt:i4>
      </vt:variant>
    </vt:vector>
  </HeadingPairs>
  <TitlesOfParts>
    <vt:vector size="80" baseType="lpstr">
      <vt:lpstr>Arial</vt:lpstr>
      <vt:lpstr>Consolas</vt:lpstr>
      <vt:lpstr>Gill Sans</vt:lpstr>
      <vt:lpstr>Uni0553</vt:lpstr>
      <vt:lpstr>Simple Dark</vt:lpstr>
      <vt:lpstr>Interactive Fiction and Text Generation</vt:lpstr>
      <vt:lpstr>Chris Callison-Burch he/him</vt:lpstr>
      <vt:lpstr>Andrew Zhu he/they</vt:lpstr>
      <vt:lpstr>Jaewoo (Kyle) Song he/him</vt:lpstr>
      <vt:lpstr>Anson Huang he/him</vt:lpstr>
      <vt:lpstr>Today’s Class</vt:lpstr>
      <vt:lpstr>Learning Objectives</vt:lpstr>
      <vt:lpstr>Choose-Your-Own Adventures &amp; TRPGs</vt:lpstr>
      <vt:lpstr>Paper &amp; Pencil Interactive Fiction</vt:lpstr>
      <vt:lpstr>Dungeons and Dragons (D&amp;D)</vt:lpstr>
      <vt:lpstr>PowerPoint Presentation</vt:lpstr>
      <vt:lpstr>Paper Interactive Fiction</vt:lpstr>
      <vt:lpstr>Paper Interactive Fiction</vt:lpstr>
      <vt:lpstr>PowerPoint Presentation</vt:lpstr>
      <vt:lpstr>The Birth of Interactive Fiction Computer Games</vt:lpstr>
      <vt:lpstr>It became a thing</vt:lpstr>
      <vt:lpstr>PowerPoint Presentation</vt:lpstr>
      <vt:lpstr>Components of Interactive Fiction Games</vt:lpstr>
      <vt:lpstr>The Parser</vt:lpstr>
      <vt:lpstr>Commands</vt:lpstr>
      <vt:lpstr>PowerPoint Presentation</vt:lpstr>
      <vt:lpstr>PowerPoint Presentation</vt:lpstr>
      <vt:lpstr>Vocabulary</vt:lpstr>
      <vt:lpstr>Early Parsers</vt:lpstr>
      <vt:lpstr>PowerPoint Presentation</vt:lpstr>
      <vt:lpstr>Basic Linguistics</vt:lpstr>
      <vt:lpstr>“open the red box with the green key then go north”.</vt:lpstr>
      <vt:lpstr>Z-machine</vt:lpstr>
      <vt:lpstr>Why were parsers so bad?</vt:lpstr>
      <vt:lpstr>Components of Interactive Fiction Games</vt:lpstr>
      <vt:lpstr>World Model</vt:lpstr>
      <vt:lpstr>Locations</vt:lpstr>
      <vt:lpstr>Navigation in a Text-based World</vt:lpstr>
      <vt:lpstr>Colossal Cave Adventure</vt:lpstr>
      <vt:lpstr>As a Data Structure</vt:lpstr>
      <vt:lpstr>PowerPoint Presentation</vt:lpstr>
      <vt:lpstr>PowerPoint Presentation</vt:lpstr>
      <vt:lpstr>Maps and Mazes</vt:lpstr>
      <vt:lpstr>PowerPoint Presentation</vt:lpstr>
      <vt:lpstr>Objects</vt:lpstr>
      <vt:lpstr>Examine Lamp</vt:lpstr>
      <vt:lpstr>Get Lamp</vt:lpstr>
      <vt:lpstr>Light lamp</vt:lpstr>
      <vt:lpstr>PowerPoint Presentation</vt:lpstr>
      <vt:lpstr>PowerPoint Presentation</vt:lpstr>
      <vt:lpstr>Object properties</vt:lpstr>
      <vt:lpstr>People are objects too</vt:lpstr>
      <vt:lpstr>In-class Activity: Play a Game</vt:lpstr>
      <vt:lpstr>Puzzles</vt:lpstr>
      <vt:lpstr>Puzzle Solutions</vt:lpstr>
      <vt:lpstr>Zork’s diamond machine</vt:lpstr>
      <vt:lpstr>Guess the Verb</vt:lpstr>
      <vt:lpstr>Writing Style</vt:lpstr>
      <vt:lpstr>“That was the first place you tried, hours and hours ago now, and there’s nothing there but that boring old book. You pick it up anyway, bored as you are.” –Graham Nelson Curses (1993)</vt:lpstr>
      <vt:lpstr> "I could not unlove him now, merely because I found that he had ceased to notice me."  – Charlotte Brontë's Jane Eyre (1847)</vt:lpstr>
      <vt:lpstr>"You are not the kind of guy who would be at a place like this at this time of the morning. But here you are, and you cannot say that the terrain is entirely unfamiliar, although the details are fuzzy.” Jay McInerney's Bright Lights, Big City (1984)</vt:lpstr>
      <vt:lpstr> "There was a table and the March Hare and the Hatter were having tea at it: a Dormouse was sitting between them, and the other two were using it as a cushion..."  – Alice’s Adventures in Wonderland (1865)</vt:lpstr>
      <vt:lpstr>IF Summary</vt:lpstr>
      <vt:lpstr>Stories</vt:lpstr>
      <vt:lpstr>PowerPoint Presentation</vt:lpstr>
      <vt:lpstr>Automated Story Generation</vt:lpstr>
      <vt:lpstr>Interactive Fiction vs Automated Story Generation</vt:lpstr>
      <vt:lpstr>Early Systems</vt:lpstr>
      <vt:lpstr>Common Automated Story Generation Methods</vt:lpstr>
      <vt:lpstr>Supplemental Materials</vt:lpstr>
      <vt:lpstr>Course Overview</vt:lpstr>
      <vt:lpstr>Course-Long Learning Objectives</vt:lpstr>
      <vt:lpstr>Upcoming Topics</vt:lpstr>
      <vt:lpstr>PowerPoint Presentation</vt:lpstr>
      <vt:lpstr>Grading</vt:lpstr>
      <vt:lpstr>Group Paper Presentations</vt:lpstr>
      <vt:lpstr>Links</vt:lpstr>
      <vt:lpstr>PowerPoint Presentation</vt:lpstr>
      <vt:lpstr>Homework 1</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Interactive Fiction and Text Generation</dc:title>
  <dc:creator>Daphne Ippolito</dc:creator>
  <cp:lastModifiedBy>Callison-Burch, Christopher</cp:lastModifiedBy>
  <cp:revision>25</cp:revision>
  <dcterms:created xsi:type="dcterms:W3CDTF">2020-01-16T18:10:34Z</dcterms:created>
  <dcterms:modified xsi:type="dcterms:W3CDTF">2024-01-18T17:56:04Z</dcterms:modified>
</cp:coreProperties>
</file>